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334" r:id="rId29"/>
    <p:sldId id="285" r:id="rId30"/>
    <p:sldId id="286" r:id="rId31"/>
    <p:sldId id="335" r:id="rId32"/>
    <p:sldId id="288" r:id="rId33"/>
    <p:sldId id="289" r:id="rId34"/>
    <p:sldId id="290" r:id="rId35"/>
    <p:sldId id="291" r:id="rId36"/>
    <p:sldId id="292" r:id="rId37"/>
    <p:sldId id="293" r:id="rId38"/>
    <p:sldId id="300" r:id="rId39"/>
    <p:sldId id="301" r:id="rId40"/>
    <p:sldId id="325" r:id="rId41"/>
    <p:sldId id="326" r:id="rId42"/>
    <p:sldId id="327" r:id="rId43"/>
    <p:sldId id="328" r:id="rId44"/>
    <p:sldId id="329" r:id="rId45"/>
    <p:sldId id="330" r:id="rId46"/>
    <p:sldId id="333" r:id="rId47"/>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51"/>
    <p:restoredTop sz="94719"/>
  </p:normalViewPr>
  <p:slideViewPr>
    <p:cSldViewPr>
      <p:cViewPr>
        <p:scale>
          <a:sx n="105" d="100"/>
          <a:sy n="105" d="100"/>
        </p:scale>
        <p:origin x="216" y="5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DE724E3-19F7-3344-A842-060FBF18BA8F}" type="datetimeFigureOut">
              <a:rPr lang="en-US" smtClean="0"/>
              <a:t>2/14/25</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B132B9B-20A8-414A-A334-FB772EF47694}" type="slidenum">
              <a:rPr lang="en-US" smtClean="0"/>
              <a:t>‹#›</a:t>
            </a:fld>
            <a:endParaRPr lang="en-US"/>
          </a:p>
        </p:txBody>
      </p:sp>
    </p:spTree>
    <p:extLst>
      <p:ext uri="{BB962C8B-B14F-4D97-AF65-F5344CB8AC3E}">
        <p14:creationId xmlns:p14="http://schemas.microsoft.com/office/powerpoint/2010/main" val="785996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32B9B-20A8-414A-A334-FB772EF47694}" type="slidenum">
              <a:rPr lang="en-US" smtClean="0"/>
              <a:t>1</a:t>
            </a:fld>
            <a:endParaRPr lang="en-US"/>
          </a:p>
        </p:txBody>
      </p:sp>
    </p:spTree>
    <p:extLst>
      <p:ext uri="{BB962C8B-B14F-4D97-AF65-F5344CB8AC3E}">
        <p14:creationId xmlns:p14="http://schemas.microsoft.com/office/powerpoint/2010/main" val="358457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32B9B-20A8-414A-A334-FB772EF47694}" type="slidenum">
              <a:rPr lang="en-US" smtClean="0"/>
              <a:t>6</a:t>
            </a:fld>
            <a:endParaRPr lang="en-US"/>
          </a:p>
        </p:txBody>
      </p:sp>
    </p:spTree>
    <p:extLst>
      <p:ext uri="{BB962C8B-B14F-4D97-AF65-F5344CB8AC3E}">
        <p14:creationId xmlns:p14="http://schemas.microsoft.com/office/powerpoint/2010/main" val="94450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400" b="1" i="0">
                <a:solidFill>
                  <a:srgbClr val="181818"/>
                </a:solidFill>
                <a:latin typeface="Roboto Cn"/>
                <a:cs typeface="Roboto C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2/14/25</a:t>
            </a:fld>
            <a:endParaRPr lang="en-US"/>
          </a:p>
        </p:txBody>
      </p:sp>
      <p:sp>
        <p:nvSpPr>
          <p:cNvPr id="6" name="Holder 6"/>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03490"/>
            <a:ext cx="12192000" cy="254635"/>
          </a:xfrm>
          <a:custGeom>
            <a:avLst/>
            <a:gdLst/>
            <a:ahLst/>
            <a:cxnLst/>
            <a:rect l="l" t="t" r="r" b="b"/>
            <a:pathLst>
              <a:path w="12192000" h="254634">
                <a:moveTo>
                  <a:pt x="12192000" y="0"/>
                </a:moveTo>
                <a:lnTo>
                  <a:pt x="0" y="0"/>
                </a:lnTo>
                <a:lnTo>
                  <a:pt x="0" y="254508"/>
                </a:lnTo>
                <a:lnTo>
                  <a:pt x="12192000" y="254508"/>
                </a:lnTo>
                <a:lnTo>
                  <a:pt x="12192000" y="0"/>
                </a:lnTo>
                <a:close/>
              </a:path>
            </a:pathLst>
          </a:custGeom>
          <a:solidFill>
            <a:srgbClr val="DFDFD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1" i="0">
                <a:solidFill>
                  <a:srgbClr val="181818"/>
                </a:solidFill>
                <a:latin typeface="Roboto Cn"/>
                <a:cs typeface="Roboto C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2/14/25</a:t>
            </a:fld>
            <a:endParaRPr lang="en-US"/>
          </a:p>
        </p:txBody>
      </p:sp>
      <p:sp>
        <p:nvSpPr>
          <p:cNvPr id="6" name="Holder 6"/>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03490"/>
            <a:ext cx="12192000" cy="254635"/>
          </a:xfrm>
          <a:custGeom>
            <a:avLst/>
            <a:gdLst/>
            <a:ahLst/>
            <a:cxnLst/>
            <a:rect l="l" t="t" r="r" b="b"/>
            <a:pathLst>
              <a:path w="12192000" h="254634">
                <a:moveTo>
                  <a:pt x="12192000" y="0"/>
                </a:moveTo>
                <a:lnTo>
                  <a:pt x="0" y="0"/>
                </a:lnTo>
                <a:lnTo>
                  <a:pt x="0" y="254508"/>
                </a:lnTo>
                <a:lnTo>
                  <a:pt x="12192000" y="254508"/>
                </a:lnTo>
                <a:lnTo>
                  <a:pt x="12192000" y="0"/>
                </a:lnTo>
                <a:close/>
              </a:path>
            </a:pathLst>
          </a:custGeom>
          <a:solidFill>
            <a:srgbClr val="DFDFDF"/>
          </a:solidFill>
        </p:spPr>
        <p:txBody>
          <a:bodyPr wrap="square" lIns="0" tIns="0" rIns="0" bIns="0" rtlCol="0"/>
          <a:lstStyle/>
          <a:p>
            <a:endParaRPr/>
          </a:p>
        </p:txBody>
      </p:sp>
      <p:sp>
        <p:nvSpPr>
          <p:cNvPr id="17" name="bg object 17"/>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5448808" y="6677812"/>
            <a:ext cx="73025" cy="107950"/>
          </a:xfrm>
          <a:prstGeom prst="rect">
            <a:avLst/>
          </a:prstGeom>
        </p:spPr>
      </p:pic>
      <p:pic>
        <p:nvPicPr>
          <p:cNvPr id="19" name="bg object 19"/>
          <p:cNvPicPr/>
          <p:nvPr/>
        </p:nvPicPr>
        <p:blipFill>
          <a:blip r:embed="rId3" cstate="print"/>
          <a:stretch>
            <a:fillRect/>
          </a:stretch>
        </p:blipFill>
        <p:spPr>
          <a:xfrm>
            <a:off x="0" y="0"/>
            <a:ext cx="12192000" cy="711708"/>
          </a:xfrm>
          <a:prstGeom prst="rect">
            <a:avLst/>
          </a:prstGeom>
        </p:spPr>
      </p:pic>
      <p:sp>
        <p:nvSpPr>
          <p:cNvPr id="20" name="bg object 20"/>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21" name="bg object 21"/>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pic>
        <p:nvPicPr>
          <p:cNvPr id="22" name="bg object 22"/>
          <p:cNvPicPr/>
          <p:nvPr/>
        </p:nvPicPr>
        <p:blipFill>
          <a:blip r:embed="rId4" cstate="print"/>
          <a:stretch>
            <a:fillRect/>
          </a:stretch>
        </p:blipFill>
        <p:spPr>
          <a:xfrm>
            <a:off x="10517123" y="5925311"/>
            <a:ext cx="1339596" cy="406908"/>
          </a:xfrm>
          <a:prstGeom prst="rect">
            <a:avLst/>
          </a:prstGeom>
        </p:spPr>
      </p:pic>
      <p:sp>
        <p:nvSpPr>
          <p:cNvPr id="23" name="bg object 2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1" i="0">
                <a:solidFill>
                  <a:srgbClr val="181818"/>
                </a:solidFill>
                <a:latin typeface="Roboto Cn"/>
                <a:cs typeface="Roboto Cn"/>
              </a:defRPr>
            </a:lvl1pPr>
          </a:lstStyle>
          <a:p>
            <a:endParaRPr/>
          </a:p>
        </p:txBody>
      </p:sp>
      <p:sp>
        <p:nvSpPr>
          <p:cNvPr id="3" name="Holder 3"/>
          <p:cNvSpPr>
            <a:spLocks noGrp="1"/>
          </p:cNvSpPr>
          <p:nvPr>
            <p:ph sz="half" idx="2"/>
          </p:nvPr>
        </p:nvSpPr>
        <p:spPr>
          <a:xfrm>
            <a:off x="286308" y="1338246"/>
            <a:ext cx="2839720" cy="46634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378066" y="1336690"/>
            <a:ext cx="2839084" cy="354965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2/14/25</a:t>
            </a:fld>
            <a:endParaRPr lang="en-US"/>
          </a:p>
        </p:txBody>
      </p:sp>
      <p:sp>
        <p:nvSpPr>
          <p:cNvPr id="7" name="Holder 7"/>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181818"/>
                </a:solidFill>
                <a:latin typeface="Roboto Cn"/>
                <a:cs typeface="Roboto Cn"/>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2/14/25</a:t>
            </a:fld>
            <a:endParaRPr lang="en-US"/>
          </a:p>
        </p:txBody>
      </p:sp>
      <p:sp>
        <p:nvSpPr>
          <p:cNvPr id="5" name="Holder 5"/>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413492" y="0"/>
            <a:ext cx="1778507" cy="2355894"/>
          </a:xfrm>
          <a:prstGeom prst="rect">
            <a:avLst/>
          </a:prstGeom>
        </p:spPr>
      </p:pic>
      <p:pic>
        <p:nvPicPr>
          <p:cNvPr id="17" name="bg object 17"/>
          <p:cNvPicPr/>
          <p:nvPr/>
        </p:nvPicPr>
        <p:blipFill>
          <a:blip r:embed="rId3" cstate="print"/>
          <a:stretch>
            <a:fillRect/>
          </a:stretch>
        </p:blipFill>
        <p:spPr>
          <a:xfrm>
            <a:off x="0" y="508819"/>
            <a:ext cx="419471" cy="473570"/>
          </a:xfrm>
          <a:prstGeom prst="rect">
            <a:avLst/>
          </a:prstGeom>
        </p:spPr>
      </p:pic>
      <p:pic>
        <p:nvPicPr>
          <p:cNvPr id="18" name="bg object 18"/>
          <p:cNvPicPr/>
          <p:nvPr/>
        </p:nvPicPr>
        <p:blipFill>
          <a:blip r:embed="rId4" cstate="print"/>
          <a:stretch>
            <a:fillRect/>
          </a:stretch>
        </p:blipFill>
        <p:spPr>
          <a:xfrm>
            <a:off x="0" y="5905500"/>
            <a:ext cx="1901952" cy="952499"/>
          </a:xfrm>
          <a:prstGeom prst="rect">
            <a:avLst/>
          </a:prstGeom>
        </p:spPr>
      </p:pic>
      <p:sp>
        <p:nvSpPr>
          <p:cNvPr id="2" name="Holder 2"/>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2/14/25</a:t>
            </a:fld>
            <a:endParaRPr lang="en-US"/>
          </a:p>
        </p:txBody>
      </p:sp>
      <p:sp>
        <p:nvSpPr>
          <p:cNvPr id="4" name="Holder 4"/>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03491"/>
            <a:ext cx="12192000" cy="254635"/>
          </a:xfrm>
          <a:custGeom>
            <a:avLst/>
            <a:gdLst/>
            <a:ahLst/>
            <a:cxnLst/>
            <a:rect l="l" t="t" r="r" b="b"/>
            <a:pathLst>
              <a:path w="12192000" h="254634">
                <a:moveTo>
                  <a:pt x="12192000" y="0"/>
                </a:moveTo>
                <a:lnTo>
                  <a:pt x="0" y="0"/>
                </a:lnTo>
                <a:lnTo>
                  <a:pt x="0" y="254508"/>
                </a:lnTo>
                <a:lnTo>
                  <a:pt x="12192000" y="254508"/>
                </a:lnTo>
                <a:lnTo>
                  <a:pt x="12192000" y="0"/>
                </a:lnTo>
                <a:close/>
              </a:path>
            </a:pathLst>
          </a:custGeom>
          <a:solidFill>
            <a:srgbClr val="DFDFDF"/>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0" y="0"/>
            <a:ext cx="12192000" cy="711708"/>
          </a:xfrm>
          <a:prstGeom prst="rect">
            <a:avLst/>
          </a:prstGeom>
        </p:spPr>
      </p:pic>
      <p:sp>
        <p:nvSpPr>
          <p:cNvPr id="18" name="bg object 18"/>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19" name="bg object 19"/>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20" name="bg object 20"/>
          <p:cNvPicPr/>
          <p:nvPr/>
        </p:nvPicPr>
        <p:blipFill>
          <a:blip r:embed="rId8" cstate="print"/>
          <a:stretch>
            <a:fillRect/>
          </a:stretch>
        </p:blipFill>
        <p:spPr>
          <a:xfrm>
            <a:off x="5448808" y="6677812"/>
            <a:ext cx="73025" cy="107950"/>
          </a:xfrm>
          <a:prstGeom prst="rect">
            <a:avLst/>
          </a:prstGeom>
        </p:spPr>
      </p:pic>
      <p:pic>
        <p:nvPicPr>
          <p:cNvPr id="21" name="bg object 21"/>
          <p:cNvPicPr/>
          <p:nvPr/>
        </p:nvPicPr>
        <p:blipFill>
          <a:blip r:embed="rId9" cstate="print"/>
          <a:stretch>
            <a:fillRect/>
          </a:stretch>
        </p:blipFill>
        <p:spPr>
          <a:xfrm>
            <a:off x="10517123" y="5925311"/>
            <a:ext cx="1339596" cy="406908"/>
          </a:xfrm>
          <a:prstGeom prst="rect">
            <a:avLst/>
          </a:prstGeom>
        </p:spPr>
      </p:pic>
      <p:sp>
        <p:nvSpPr>
          <p:cNvPr id="22" name="bg object 22"/>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sp>
        <p:nvSpPr>
          <p:cNvPr id="23" name="bg object 23"/>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sp>
        <p:nvSpPr>
          <p:cNvPr id="2" name="Holder 2"/>
          <p:cNvSpPr>
            <a:spLocks noGrp="1"/>
          </p:cNvSpPr>
          <p:nvPr>
            <p:ph type="title"/>
          </p:nvPr>
        </p:nvSpPr>
        <p:spPr>
          <a:xfrm>
            <a:off x="203403" y="36398"/>
            <a:ext cx="5372735" cy="543864"/>
          </a:xfrm>
          <a:prstGeom prst="rect">
            <a:avLst/>
          </a:prstGeom>
        </p:spPr>
        <p:txBody>
          <a:bodyPr wrap="square" lIns="0" tIns="0" rIns="0" bIns="0">
            <a:spAutoFit/>
          </a:bodyPr>
          <a:lstStyle>
            <a:lvl1pPr>
              <a:defRPr sz="3400" b="1" i="0">
                <a:solidFill>
                  <a:srgbClr val="181818"/>
                </a:solidFill>
                <a:latin typeface="Roboto Cn"/>
                <a:cs typeface="Roboto Cn"/>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507482" y="6631675"/>
            <a:ext cx="1255395" cy="204470"/>
          </a:xfrm>
          <a:prstGeom prst="rect">
            <a:avLst/>
          </a:prstGeom>
        </p:spPr>
        <p:txBody>
          <a:bodyPr wrap="square" lIns="0" tIns="0" rIns="0" bIns="0">
            <a:spAutoFit/>
          </a:bodyPr>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2/14/25</a:t>
            </a:fld>
            <a:endParaRPr lang="en-US"/>
          </a:p>
        </p:txBody>
      </p:sp>
      <p:sp>
        <p:nvSpPr>
          <p:cNvPr id="6" name="Holder 6"/>
          <p:cNvSpPr>
            <a:spLocks noGrp="1"/>
          </p:cNvSpPr>
          <p:nvPr>
            <p:ph type="sldNum" sz="quarter" idx="7"/>
          </p:nvPr>
        </p:nvSpPr>
        <p:spPr>
          <a:xfrm>
            <a:off x="11068811" y="6657847"/>
            <a:ext cx="244475" cy="177800"/>
          </a:xfrm>
          <a:prstGeom prst="rect">
            <a:avLst/>
          </a:prstGeom>
        </p:spPr>
        <p:txBody>
          <a:bodyPr wrap="square" lIns="0" tIns="0" rIns="0" bIns="0">
            <a:spAutoFit/>
          </a:bodyPr>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768889"/>
            <a:ext cx="9601200" cy="843821"/>
          </a:xfrm>
          <a:prstGeom prst="rect">
            <a:avLst/>
          </a:prstGeom>
        </p:spPr>
        <p:txBody>
          <a:bodyPr vert="horz" wrap="square" lIns="0" tIns="12700" rIns="0" bIns="0" rtlCol="0">
            <a:spAutoFit/>
          </a:bodyPr>
          <a:lstStyle/>
          <a:p>
            <a:pPr marL="12700" algn="ctr">
              <a:lnSpc>
                <a:spcPct val="100000"/>
              </a:lnSpc>
              <a:spcBef>
                <a:spcPts val="100"/>
              </a:spcBef>
            </a:pPr>
            <a:r>
              <a:rPr lang="en-US" sz="5400" b="0" dirty="0">
                <a:solidFill>
                  <a:srgbClr val="000000"/>
                </a:solidFill>
                <a:latin typeface="Roboto"/>
                <a:cs typeface="Roboto"/>
              </a:rPr>
              <a:t>Learning Management System</a:t>
            </a:r>
            <a:endParaRPr sz="5400" dirty="0">
              <a:latin typeface="Roboto"/>
              <a:cs typeface="Roboto"/>
            </a:endParaRPr>
          </a:p>
        </p:txBody>
      </p:sp>
      <p:sp>
        <p:nvSpPr>
          <p:cNvPr id="3" name="object 3"/>
          <p:cNvSpPr txBox="1"/>
          <p:nvPr/>
        </p:nvSpPr>
        <p:spPr>
          <a:xfrm>
            <a:off x="3733800" y="3276600"/>
            <a:ext cx="4495800" cy="2375009"/>
          </a:xfrm>
          <a:prstGeom prst="rect">
            <a:avLst/>
          </a:prstGeom>
        </p:spPr>
        <p:txBody>
          <a:bodyPr vert="horz" wrap="square" lIns="0" tIns="12700" rIns="0" bIns="0" rtlCol="0">
            <a:spAutoFit/>
          </a:bodyPr>
          <a:lstStyle/>
          <a:p>
            <a:pPr algn="ctr">
              <a:spcBef>
                <a:spcPts val="100"/>
              </a:spcBef>
            </a:pPr>
            <a:r>
              <a:rPr sz="2400" b="1" spc="-10" dirty="0">
                <a:latin typeface="Roboto"/>
                <a:cs typeface="Roboto"/>
              </a:rPr>
              <a:t>Project(</a:t>
            </a:r>
            <a:r>
              <a:rPr sz="2400" b="1" spc="-10" dirty="0">
                <a:solidFill>
                  <a:srgbClr val="C00000"/>
                </a:solidFill>
                <a:latin typeface="Roboto"/>
                <a:cs typeface="Roboto"/>
              </a:rPr>
              <a:t>2104CS600</a:t>
            </a:r>
            <a:r>
              <a:rPr sz="2400" b="1" spc="-10" dirty="0">
                <a:latin typeface="Roboto"/>
                <a:cs typeface="Roboto"/>
              </a:rPr>
              <a:t>)</a:t>
            </a:r>
            <a:endParaRPr sz="2400" dirty="0">
              <a:latin typeface="Roboto"/>
              <a:cs typeface="Roboto"/>
            </a:endParaRPr>
          </a:p>
          <a:p>
            <a:pPr algn="ctr">
              <a:spcBef>
                <a:spcPts val="5"/>
              </a:spcBef>
            </a:pPr>
            <a:r>
              <a:rPr sz="2400" b="1" dirty="0">
                <a:latin typeface="Roboto"/>
                <a:cs typeface="Roboto"/>
              </a:rPr>
              <a:t>BCA</a:t>
            </a:r>
            <a:r>
              <a:rPr sz="2400" b="1" spc="165" dirty="0">
                <a:latin typeface="Roboto"/>
                <a:cs typeface="Roboto"/>
              </a:rPr>
              <a:t> </a:t>
            </a:r>
            <a:r>
              <a:rPr sz="2400" b="1" spc="-10" dirty="0">
                <a:latin typeface="Roboto"/>
                <a:cs typeface="Roboto"/>
              </a:rPr>
              <a:t>SEMESTER-</a:t>
            </a:r>
            <a:r>
              <a:rPr sz="2400" b="1" spc="-50" dirty="0">
                <a:latin typeface="Roboto"/>
                <a:cs typeface="Roboto"/>
              </a:rPr>
              <a:t>6</a:t>
            </a:r>
            <a:endParaRPr lang="en-IN" sz="2400" dirty="0">
              <a:latin typeface="Roboto"/>
              <a:cs typeface="Roboto"/>
            </a:endParaRPr>
          </a:p>
          <a:p>
            <a:pPr marL="196850" marR="186690" algn="ctr"/>
            <a:r>
              <a:rPr lang="en-IN" sz="2400" spc="-10" dirty="0" err="1">
                <a:solidFill>
                  <a:srgbClr val="C00000"/>
                </a:solidFill>
                <a:latin typeface="Roboto"/>
                <a:cs typeface="Roboto"/>
              </a:rPr>
              <a:t>Garala</a:t>
            </a:r>
            <a:r>
              <a:rPr lang="en-IN" sz="2400" spc="-10" dirty="0">
                <a:solidFill>
                  <a:srgbClr val="C00000"/>
                </a:solidFill>
                <a:latin typeface="Roboto"/>
                <a:cs typeface="Roboto"/>
              </a:rPr>
              <a:t> Renil 22030401061</a:t>
            </a:r>
            <a:endParaRPr lang="en-IN" sz="2400" dirty="0">
              <a:latin typeface="Roboto"/>
              <a:cs typeface="Roboto"/>
            </a:endParaRPr>
          </a:p>
          <a:p>
            <a:pPr marL="169545" algn="ctr">
              <a:spcBef>
                <a:spcPts val="2005"/>
              </a:spcBef>
            </a:pPr>
            <a:r>
              <a:rPr sz="2800" spc="-10" dirty="0">
                <a:latin typeface="Roboto"/>
                <a:cs typeface="Roboto"/>
              </a:rPr>
              <a:t>Internal</a:t>
            </a:r>
            <a:r>
              <a:rPr sz="2800" spc="-160" dirty="0">
                <a:latin typeface="Roboto"/>
                <a:cs typeface="Roboto"/>
              </a:rPr>
              <a:t> </a:t>
            </a:r>
            <a:r>
              <a:rPr sz="2800" spc="-10" dirty="0">
                <a:latin typeface="Roboto"/>
                <a:cs typeface="Roboto"/>
              </a:rPr>
              <a:t>Guide:</a:t>
            </a:r>
            <a:endParaRPr sz="2800" dirty="0">
              <a:latin typeface="Roboto"/>
              <a:cs typeface="Roboto"/>
            </a:endParaRPr>
          </a:p>
          <a:p>
            <a:pPr marL="168275" algn="ctr">
              <a:spcBef>
                <a:spcPts val="50"/>
              </a:spcBef>
            </a:pPr>
            <a:r>
              <a:rPr lang="en-US" dirty="0">
                <a:solidFill>
                  <a:srgbClr val="C00000"/>
                </a:solidFill>
                <a:latin typeface="Roboto"/>
                <a:cs typeface="Roboto"/>
              </a:rPr>
              <a:t>Asst.</a:t>
            </a:r>
            <a:r>
              <a:rPr lang="en-IN" sz="1800" dirty="0">
                <a:solidFill>
                  <a:srgbClr val="C00000"/>
                </a:solidFill>
                <a:latin typeface="Roboto"/>
                <a:cs typeface="Roboto"/>
              </a:rPr>
              <a:t>Prof.</a:t>
            </a:r>
            <a:r>
              <a:rPr sz="1800" spc="-60" dirty="0">
                <a:solidFill>
                  <a:srgbClr val="C00000"/>
                </a:solidFill>
                <a:latin typeface="Roboto"/>
                <a:cs typeface="Roboto"/>
              </a:rPr>
              <a:t> </a:t>
            </a:r>
            <a:r>
              <a:rPr lang="en-US" sz="1800" spc="-60" dirty="0">
                <a:solidFill>
                  <a:srgbClr val="C00000"/>
                </a:solidFill>
                <a:latin typeface="Roboto"/>
                <a:cs typeface="Roboto"/>
              </a:rPr>
              <a:t>Chirag </a:t>
            </a:r>
            <a:r>
              <a:rPr lang="en-US" sz="1800" spc="-60" dirty="0" err="1">
                <a:solidFill>
                  <a:srgbClr val="C00000"/>
                </a:solidFill>
                <a:latin typeface="Roboto"/>
                <a:cs typeface="Roboto"/>
              </a:rPr>
              <a:t>Sakhrani</a:t>
            </a:r>
            <a:endParaRPr sz="1800" dirty="0">
              <a:latin typeface="Roboto"/>
              <a:cs typeface="Roboto"/>
            </a:endParaRPr>
          </a:p>
          <a:p>
            <a:pPr marL="169545" algn="ctr">
              <a:spcBef>
                <a:spcPts val="5"/>
              </a:spcBef>
            </a:pPr>
            <a:r>
              <a:rPr sz="1800" dirty="0">
                <a:latin typeface="Roboto"/>
                <a:cs typeface="Roboto"/>
              </a:rPr>
              <a:t>DICA,</a:t>
            </a:r>
            <a:r>
              <a:rPr sz="1800" spc="-35" dirty="0">
                <a:latin typeface="Roboto"/>
                <a:cs typeface="Roboto"/>
              </a:rPr>
              <a:t> </a:t>
            </a:r>
            <a:r>
              <a:rPr sz="1800" spc="-25" dirty="0">
                <a:latin typeface="Roboto"/>
                <a:cs typeface="Roboto"/>
              </a:rPr>
              <a:t>Darshan</a:t>
            </a:r>
            <a:r>
              <a:rPr sz="1800" spc="-45" dirty="0">
                <a:latin typeface="Roboto"/>
                <a:cs typeface="Roboto"/>
              </a:rPr>
              <a:t> </a:t>
            </a:r>
            <a:r>
              <a:rPr sz="1800" spc="-10" dirty="0">
                <a:latin typeface="Roboto"/>
                <a:cs typeface="Roboto"/>
              </a:rPr>
              <a:t>University</a:t>
            </a:r>
            <a:endParaRPr sz="1800" dirty="0">
              <a:latin typeface="Roboto"/>
              <a:cs typeface="Roboto"/>
            </a:endParaRPr>
          </a:p>
        </p:txBody>
      </p:sp>
      <p:pic>
        <p:nvPicPr>
          <p:cNvPr id="4" name="object 4"/>
          <p:cNvPicPr/>
          <p:nvPr/>
        </p:nvPicPr>
        <p:blipFill>
          <a:blip r:embed="rId3" cstate="print"/>
          <a:stretch>
            <a:fillRect/>
          </a:stretch>
        </p:blipFill>
        <p:spPr>
          <a:xfrm>
            <a:off x="8839200" y="381000"/>
            <a:ext cx="2977896" cy="9037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79283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25" dirty="0">
                <a:solidFill>
                  <a:srgbClr val="1D2F63"/>
                </a:solidFill>
                <a:latin typeface="Roboto Cn"/>
                <a:cs typeface="Roboto Cn"/>
              </a:rPr>
              <a:t>Requirement</a:t>
            </a:r>
            <a:endParaRPr sz="6000" dirty="0">
              <a:latin typeface="Roboto Cn"/>
              <a:cs typeface="Roboto Cn"/>
            </a:endParaRPr>
          </a:p>
        </p:txBody>
      </p:sp>
      <p:sp>
        <p:nvSpPr>
          <p:cNvPr id="3" name="object 3"/>
          <p:cNvSpPr txBox="1"/>
          <p:nvPr/>
        </p:nvSpPr>
        <p:spPr>
          <a:xfrm>
            <a:off x="931042" y="4724400"/>
            <a:ext cx="4059554"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Hardware</a:t>
            </a:r>
            <a:r>
              <a:rPr sz="3000" b="1" spc="-110" dirty="0">
                <a:latin typeface="Calibri"/>
                <a:cs typeface="Calibri"/>
              </a:rPr>
              <a:t> </a:t>
            </a:r>
            <a:r>
              <a:rPr sz="3000" b="1" dirty="0">
                <a:latin typeface="Calibri"/>
                <a:cs typeface="Calibri"/>
              </a:rPr>
              <a:t>Requirement</a:t>
            </a:r>
            <a:r>
              <a:rPr sz="3000" b="1" spc="-90" dirty="0">
                <a:latin typeface="Calibri"/>
                <a:cs typeface="Calibri"/>
              </a:rPr>
              <a:t> </a:t>
            </a:r>
            <a:r>
              <a:rPr sz="3000" b="1" spc="-25" dirty="0">
                <a:latin typeface="Calibri"/>
                <a:cs typeface="Calibri"/>
              </a:rPr>
              <a:t>:-</a:t>
            </a:r>
            <a:endParaRPr sz="30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94211" y="6619747"/>
            <a:ext cx="18097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181818"/>
                </a:solidFill>
                <a:latin typeface="Calibri"/>
                <a:cs typeface="Calibri"/>
              </a:rPr>
              <a:t>11</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2" y="6620662"/>
            <a:ext cx="4093718" cy="197490"/>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a:t>
            </a:r>
            <a:r>
              <a:rPr lang="en-US" sz="1200" spc="-50" dirty="0">
                <a:solidFill>
                  <a:srgbClr val="181818"/>
                </a:solidFill>
                <a:latin typeface="Roboto Lt"/>
                <a:cs typeface="Roboto Lt"/>
              </a:rPr>
              <a:t>Learning management system</a:t>
            </a:r>
            <a:r>
              <a:rPr sz="1200" spc="-50" dirty="0">
                <a:solidFill>
                  <a:srgbClr val="181818"/>
                </a:solidFill>
                <a:latin typeface="Roboto Lt"/>
                <a:cs typeface="Roboto Lt"/>
              </a:rPr>
              <a:t>)</a:t>
            </a:r>
            <a:endParaRPr sz="1200" dirty="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Hardware</a:t>
            </a:r>
            <a:r>
              <a:rPr spc="165" dirty="0"/>
              <a:t> </a:t>
            </a:r>
            <a:r>
              <a:rPr spc="-10" dirty="0"/>
              <a:t>Requirement</a:t>
            </a:r>
          </a:p>
        </p:txBody>
      </p:sp>
      <p:sp>
        <p:nvSpPr>
          <p:cNvPr id="15" name="object 15"/>
          <p:cNvSpPr txBox="1"/>
          <p:nvPr/>
        </p:nvSpPr>
        <p:spPr>
          <a:xfrm>
            <a:off x="286004" y="880110"/>
            <a:ext cx="11753596" cy="4639732"/>
          </a:xfrm>
          <a:prstGeom prst="rect">
            <a:avLst/>
          </a:prstGeom>
        </p:spPr>
        <p:txBody>
          <a:bodyPr vert="horz" wrap="square" lIns="0" tIns="104140" rIns="0" bIns="0" rtlCol="0">
            <a:spAutoFit/>
          </a:bodyPr>
          <a:lstStyle/>
          <a:p>
            <a:pPr marL="12700">
              <a:lnSpc>
                <a:spcPct val="100000"/>
              </a:lnSpc>
              <a:spcBef>
                <a:spcPts val="820"/>
              </a:spcBef>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For Server (Hosting the LMS)</a:t>
            </a:r>
            <a:endParaRPr lang="en-IN" sz="2000" b="1"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Processor: </a:t>
            </a:r>
            <a:r>
              <a:rPr lang="en-IN" sz="20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Minimum Intel Core i5 / AMD </a:t>
            </a:r>
            <a:r>
              <a:rPr lang="en-IN" sz="200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Ryzen</a:t>
            </a:r>
            <a:r>
              <a:rPr lang="en-IN" sz="20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5 (Recommended: Intel for high traffic).</a:t>
            </a:r>
          </a:p>
          <a:p>
            <a:pPr marL="393700" indent="-381000">
              <a:lnSpc>
                <a:spcPct val="100000"/>
              </a:lnSpc>
              <a:spcBef>
                <a:spcPts val="820"/>
              </a:spcBef>
              <a:buFont typeface="Wingdings"/>
              <a:buChar char=""/>
              <a:tabLst>
                <a:tab pos="393700" algn="l"/>
              </a:tabLst>
            </a:pPr>
            <a:r>
              <a:rPr lang="en-IN" sz="2000" b="1" dirty="0"/>
              <a:t>RAM:</a:t>
            </a:r>
            <a:r>
              <a:rPr lang="en-IN" sz="2000" dirty="0"/>
              <a:t> Minimum 8GB RAM (Recommended: 16GB+ for better performance).</a:t>
            </a: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Storage:</a:t>
            </a:r>
            <a:r>
              <a:rPr lang="en-IN" sz="2000" b="0" i="0" u="none" strike="noStrike" dirty="0">
                <a:solidFill>
                  <a:srgbClr val="000000"/>
                </a:solidFill>
                <a:effectLst/>
                <a:latin typeface="-webkit-standard"/>
              </a:rPr>
              <a:t> </a:t>
            </a:r>
            <a:r>
              <a:rPr lang="en-IN" sz="2000" i="0" u="none" strike="noStrike" dirty="0">
                <a:solidFill>
                  <a:srgbClr val="000000"/>
                </a:solidFill>
                <a:effectLst/>
              </a:rPr>
              <a:t>100GB SSD minimum</a:t>
            </a:r>
            <a:r>
              <a:rPr lang="en-IN" sz="2000" i="0" u="none" strike="noStrike" dirty="0">
                <a:solidFill>
                  <a:srgbClr val="000000"/>
                </a:solidFill>
                <a:effectLst/>
                <a:latin typeface="-webkit-standard"/>
              </a:rPr>
              <a:t> (Recommended: 500GB+ SSD for faster data access).</a:t>
            </a: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Network:</a:t>
            </a:r>
            <a:r>
              <a:rPr lang="en-IN" sz="2000" b="0" i="0" u="none" strike="noStrike" dirty="0">
                <a:solidFill>
                  <a:srgbClr val="000000"/>
                </a:solidFill>
                <a:effectLst/>
                <a:latin typeface="-webkit-standard"/>
              </a:rPr>
              <a:t> </a:t>
            </a:r>
            <a:r>
              <a:rPr lang="en-IN" sz="2000" i="0" u="none" strike="noStrike" dirty="0">
                <a:solidFill>
                  <a:srgbClr val="000000"/>
                </a:solidFill>
                <a:effectLst/>
              </a:rPr>
              <a:t>Gigabit Ethernet</a:t>
            </a:r>
            <a:r>
              <a:rPr lang="en-IN" sz="2000" i="0" u="none" strike="noStrike" dirty="0">
                <a:solidFill>
                  <a:srgbClr val="000000"/>
                </a:solidFill>
                <a:effectLst/>
                <a:latin typeface="-webkit-standard"/>
              </a:rPr>
              <a:t> or high-speed connection for handling multiple users.</a:t>
            </a:r>
            <a:endParaRPr lang="en-IN" sz="20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12700">
              <a:lnSpc>
                <a:spcPct val="100000"/>
              </a:lnSpc>
              <a:spcBef>
                <a:spcPts val="820"/>
              </a:spcBef>
              <a:tabLst>
                <a:tab pos="393700" algn="l"/>
              </a:tabLst>
            </a:pPr>
            <a:endParaRPr lang="en-IN" sz="2000" b="1" dirty="0">
              <a:latin typeface="Roboto" panose="02000000000000000000" pitchFamily="2" charset="0"/>
              <a:ea typeface="Roboto" panose="02000000000000000000" pitchFamily="2" charset="0"/>
              <a:cs typeface="Roboto" panose="02000000000000000000" pitchFamily="2" charset="0"/>
            </a:endParaRPr>
          </a:p>
          <a:p>
            <a:pPr marL="12700">
              <a:spcBef>
                <a:spcPts val="820"/>
              </a:spcBef>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For End Users (Students &amp; Instructors)</a:t>
            </a:r>
            <a:endParaRPr lang="en-IN" sz="2400" b="1"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Device:</a:t>
            </a:r>
            <a:r>
              <a:rPr lang="en-IN" sz="2000" dirty="0">
                <a:latin typeface="Roboto" panose="02000000000000000000" pitchFamily="2" charset="0"/>
                <a:ea typeface="Roboto" panose="02000000000000000000" pitchFamily="2" charset="0"/>
                <a:cs typeface="Roboto" panose="02000000000000000000" pitchFamily="2" charset="0"/>
              </a:rPr>
              <a:t> Any laptop, desktop, tablet, or smartphone.</a:t>
            </a: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Processor:</a:t>
            </a:r>
            <a:r>
              <a:rPr lang="en-IN" sz="2000" dirty="0">
                <a:latin typeface="Roboto" panose="02000000000000000000" pitchFamily="2" charset="0"/>
                <a:ea typeface="Roboto" panose="02000000000000000000" pitchFamily="2" charset="0"/>
                <a:cs typeface="Roboto" panose="02000000000000000000" pitchFamily="2" charset="0"/>
              </a:rPr>
              <a:t> Any processor</a:t>
            </a: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RAM:</a:t>
            </a:r>
            <a:r>
              <a:rPr lang="en-IN" sz="2000" dirty="0">
                <a:latin typeface="Roboto" panose="02000000000000000000" pitchFamily="2" charset="0"/>
                <a:ea typeface="Roboto" panose="02000000000000000000" pitchFamily="2" charset="0"/>
                <a:cs typeface="Roboto" panose="02000000000000000000" pitchFamily="2" charset="0"/>
              </a:rPr>
              <a:t> 1GB RAM (Recommended: 8GB for better performance).</a:t>
            </a: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Storage:</a:t>
            </a:r>
            <a:r>
              <a:rPr lang="en-IN" sz="2000" dirty="0">
                <a:latin typeface="Roboto" panose="02000000000000000000" pitchFamily="2" charset="0"/>
                <a:ea typeface="Roboto" panose="02000000000000000000" pitchFamily="2" charset="0"/>
                <a:cs typeface="Roboto" panose="02000000000000000000" pitchFamily="2" charset="0"/>
              </a:rPr>
              <a:t> At least 5GB of free space for course materials and downloads.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76235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25" dirty="0">
                <a:solidFill>
                  <a:srgbClr val="1D2F63"/>
                </a:solidFill>
                <a:latin typeface="Roboto Cn"/>
                <a:cs typeface="Roboto Cn"/>
              </a:rPr>
              <a:t>Requirement</a:t>
            </a:r>
            <a:endParaRPr sz="6000" dirty="0">
              <a:latin typeface="Roboto Cn"/>
              <a:cs typeface="Roboto Cn"/>
            </a:endParaRPr>
          </a:p>
        </p:txBody>
      </p:sp>
      <p:sp>
        <p:nvSpPr>
          <p:cNvPr id="3" name="object 3"/>
          <p:cNvSpPr txBox="1"/>
          <p:nvPr/>
        </p:nvSpPr>
        <p:spPr>
          <a:xfrm>
            <a:off x="1139444" y="4679950"/>
            <a:ext cx="3930015"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Software</a:t>
            </a:r>
            <a:r>
              <a:rPr sz="3000" b="1" spc="-70" dirty="0">
                <a:latin typeface="Calibri"/>
                <a:cs typeface="Calibri"/>
              </a:rPr>
              <a:t> </a:t>
            </a:r>
            <a:r>
              <a:rPr sz="3000" b="1" dirty="0">
                <a:latin typeface="Calibri"/>
                <a:cs typeface="Calibri"/>
              </a:rPr>
              <a:t>Requirement</a:t>
            </a:r>
            <a:r>
              <a:rPr sz="3000" b="1" spc="-6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Software</a:t>
            </a:r>
            <a:r>
              <a:rPr spc="145" dirty="0"/>
              <a:t> </a:t>
            </a:r>
            <a:r>
              <a:rPr spc="-10" dirty="0"/>
              <a:t>Requirement</a:t>
            </a:r>
          </a:p>
        </p:txBody>
      </p:sp>
      <p:sp>
        <p:nvSpPr>
          <p:cNvPr id="14" name="object 14"/>
          <p:cNvSpPr txBox="1">
            <a:spLocks noGrp="1"/>
          </p:cNvSpPr>
          <p:nvPr>
            <p:ph type="ftr" sz="quarter" idx="5"/>
          </p:nvPr>
        </p:nvSpPr>
        <p:spPr>
          <a:xfrm>
            <a:off x="5507482" y="6631675"/>
            <a:ext cx="3944493"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15" name="object 15"/>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13</a:t>
            </a:r>
            <a:endParaRPr sz="1200">
              <a:latin typeface="Calibri"/>
              <a:cs typeface="Calibri"/>
            </a:endParaRPr>
          </a:p>
        </p:txBody>
      </p:sp>
      <p:sp>
        <p:nvSpPr>
          <p:cNvPr id="13" name="object 13"/>
          <p:cNvSpPr txBox="1"/>
          <p:nvPr/>
        </p:nvSpPr>
        <p:spPr>
          <a:xfrm>
            <a:off x="286004" y="880110"/>
            <a:ext cx="11677396" cy="2054409"/>
          </a:xfrm>
          <a:prstGeom prst="rect">
            <a:avLst/>
          </a:prstGeom>
        </p:spPr>
        <p:txBody>
          <a:bodyPr vert="horz" wrap="square" lIns="0" tIns="104140" rIns="0" bIns="0" rtlCol="0">
            <a:spAutoFit/>
          </a:bodyPr>
          <a:lstStyle/>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Operating System:</a:t>
            </a:r>
            <a:r>
              <a:rPr lang="en-IN" sz="2000" b="0" i="0" u="none" strike="noStrike" dirty="0">
                <a:solidFill>
                  <a:srgbClr val="000000"/>
                </a:solidFill>
                <a:effectLst/>
                <a:latin typeface="-webkit-standard"/>
              </a:rPr>
              <a:t> Linux (Ubuntu, CentOS) or Windows, MacOS, etc.</a:t>
            </a: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Database:</a:t>
            </a:r>
            <a:r>
              <a:rPr lang="en-IN" sz="2000" b="0" i="0" u="none" strike="noStrike" dirty="0">
                <a:solidFill>
                  <a:srgbClr val="000000"/>
                </a:solidFill>
                <a:effectLst/>
                <a:latin typeface="-webkit-standard"/>
              </a:rPr>
              <a:t> MongoDB (for MERN stack)</a:t>
            </a:r>
            <a:endParaRPr lang="en-IN" sz="2000" dirty="0">
              <a:solidFill>
                <a:srgbClr val="000000"/>
              </a:solidFill>
              <a:latin typeface="-webkit-standard"/>
            </a:endParaRP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Backend:</a:t>
            </a:r>
            <a:r>
              <a:rPr lang="en-IN" sz="2000" b="0" i="0" u="none" strike="noStrike" dirty="0">
                <a:solidFill>
                  <a:srgbClr val="000000"/>
                </a:solidFill>
                <a:effectLst/>
                <a:latin typeface="-webkit-standard"/>
              </a:rPr>
              <a:t> Node.js with </a:t>
            </a:r>
            <a:r>
              <a:rPr lang="en-IN" sz="2000" b="0" i="0" u="none" strike="noStrike" dirty="0" err="1">
                <a:solidFill>
                  <a:srgbClr val="000000"/>
                </a:solidFill>
                <a:effectLst/>
                <a:latin typeface="-webkit-standard"/>
              </a:rPr>
              <a:t>Express.js</a:t>
            </a:r>
            <a:endParaRPr lang="en-IN" sz="2000" b="0" i="0" u="none" strike="noStrike" dirty="0">
              <a:solidFill>
                <a:srgbClr val="000000"/>
              </a:solidFill>
              <a:effectLst/>
              <a:latin typeface="-webkit-standard"/>
            </a:endParaRP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Frontend:</a:t>
            </a:r>
            <a:r>
              <a:rPr lang="en-IN" sz="2000" b="0" i="0" u="none" strike="noStrike" dirty="0">
                <a:solidFill>
                  <a:srgbClr val="000000"/>
                </a:solidFill>
                <a:effectLst/>
                <a:latin typeface="-webkit-standard"/>
              </a:rPr>
              <a:t> </a:t>
            </a:r>
            <a:r>
              <a:rPr lang="en-IN" sz="2000" b="0" i="0" u="none" strike="noStrike" dirty="0" err="1">
                <a:solidFill>
                  <a:srgbClr val="000000"/>
                </a:solidFill>
                <a:effectLst/>
                <a:latin typeface="-webkit-standard"/>
              </a:rPr>
              <a:t>React.js</a:t>
            </a:r>
            <a:endParaRPr lang="en-IN" sz="2000" dirty="0">
              <a:solidFill>
                <a:srgbClr val="000000"/>
              </a:solidFill>
              <a:latin typeface="-webkit-standard"/>
            </a:endParaRP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Version Control:</a:t>
            </a:r>
            <a:r>
              <a:rPr lang="en-IN" sz="2000" b="0" i="0" u="none" strike="noStrike" dirty="0">
                <a:solidFill>
                  <a:srgbClr val="000000"/>
                </a:solidFill>
                <a:effectLst/>
                <a:latin typeface="-webkit-standard"/>
              </a:rPr>
              <a:t> Git and GitHub/GitLab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57185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Module</a:t>
            </a:r>
            <a:r>
              <a:rPr sz="6000" i="1" spc="-160" dirty="0">
                <a:solidFill>
                  <a:srgbClr val="1D2F63"/>
                </a:solidFill>
                <a:latin typeface="Roboto Cn"/>
                <a:cs typeface="Roboto Cn"/>
              </a:rPr>
              <a:t> </a:t>
            </a:r>
            <a:r>
              <a:rPr sz="6000" i="1" spc="-25" dirty="0">
                <a:solidFill>
                  <a:srgbClr val="1D2F63"/>
                </a:solidFill>
                <a:latin typeface="Roboto Cn"/>
                <a:cs typeface="Roboto Cn"/>
              </a:rPr>
              <a:t>List</a:t>
            </a:r>
            <a:endParaRPr sz="6000" dirty="0">
              <a:latin typeface="Roboto Cn"/>
              <a:cs typeface="Roboto C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Module</a:t>
            </a:r>
            <a:r>
              <a:rPr lang="en-US" spc="235" dirty="0"/>
              <a:t> </a:t>
            </a:r>
            <a:r>
              <a:rPr spc="-20" dirty="0"/>
              <a:t>List</a:t>
            </a:r>
          </a:p>
        </p:txBody>
      </p:sp>
      <p:sp>
        <p:nvSpPr>
          <p:cNvPr id="7" name="object 7"/>
          <p:cNvSpPr txBox="1">
            <a:spLocks noGrp="1"/>
          </p:cNvSpPr>
          <p:nvPr>
            <p:ph type="ftr" sz="quarter" idx="5"/>
          </p:nvPr>
        </p:nvSpPr>
        <p:spPr>
          <a:xfrm>
            <a:off x="5507482" y="6631675"/>
            <a:ext cx="38651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8" name="object 8"/>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15</a:t>
            </a:r>
            <a:endParaRPr sz="1200">
              <a:latin typeface="Calibri"/>
              <a:cs typeface="Calibri"/>
            </a:endParaRPr>
          </a:p>
        </p:txBody>
      </p:sp>
      <p:sp>
        <p:nvSpPr>
          <p:cNvPr id="3" name="object 3"/>
          <p:cNvSpPr txBox="1"/>
          <p:nvPr/>
        </p:nvSpPr>
        <p:spPr>
          <a:xfrm>
            <a:off x="210108" y="971550"/>
            <a:ext cx="3447492"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Roboto"/>
                <a:cs typeface="Roboto"/>
              </a:rPr>
              <a:t>Admin</a:t>
            </a:r>
            <a:r>
              <a:rPr lang="en-US" sz="2400" b="1" dirty="0">
                <a:latin typeface="Roboto"/>
                <a:cs typeface="Roboto"/>
              </a:rPr>
              <a:t>(</a:t>
            </a: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Instructors</a:t>
            </a:r>
            <a:r>
              <a:rPr lang="en-US" sz="2400" b="1" dirty="0">
                <a:latin typeface="Roboto"/>
                <a:cs typeface="Roboto"/>
              </a:rPr>
              <a:t>)</a:t>
            </a:r>
            <a:r>
              <a:rPr sz="2400" b="1" spc="25" dirty="0">
                <a:latin typeface="Roboto"/>
                <a:cs typeface="Roboto"/>
              </a:rPr>
              <a:t> </a:t>
            </a:r>
            <a:r>
              <a:rPr sz="2400" b="1" spc="-25" dirty="0">
                <a:latin typeface="Roboto"/>
                <a:cs typeface="Roboto"/>
              </a:rPr>
              <a:t>:-</a:t>
            </a:r>
            <a:endParaRPr sz="2400" dirty="0">
              <a:latin typeface="Roboto"/>
              <a:cs typeface="Roboto"/>
            </a:endParaRPr>
          </a:p>
        </p:txBody>
      </p:sp>
      <p:sp>
        <p:nvSpPr>
          <p:cNvPr id="4" name="object 4"/>
          <p:cNvSpPr txBox="1"/>
          <p:nvPr/>
        </p:nvSpPr>
        <p:spPr>
          <a:xfrm>
            <a:off x="286308" y="1338246"/>
            <a:ext cx="5733492" cy="2750753"/>
          </a:xfrm>
          <a:prstGeom prst="rect">
            <a:avLst/>
          </a:prstGeom>
        </p:spPr>
        <p:txBody>
          <a:bodyPr vert="horz" wrap="square" lIns="0" tIns="102870" rIns="0" bIns="0" rtlCol="0">
            <a:spAutoFit/>
          </a:bodyPr>
          <a:lstStyle/>
          <a:p>
            <a:pPr marL="393700" indent="-381000">
              <a:lnSpc>
                <a:spcPct val="100000"/>
              </a:lnSpc>
              <a:spcBef>
                <a:spcPts val="810"/>
              </a:spcBef>
              <a:buFont typeface="Wingdings"/>
              <a:buChar char=""/>
              <a:tabLst>
                <a:tab pos="393700" algn="l"/>
              </a:tabLst>
            </a:pPr>
            <a:r>
              <a:rPr sz="2400" spc="-10" dirty="0">
                <a:latin typeface="Roboto"/>
                <a:cs typeface="Roboto"/>
              </a:rPr>
              <a:t>Login</a:t>
            </a:r>
            <a:endParaRPr sz="2400" dirty="0">
              <a:latin typeface="Roboto"/>
              <a:cs typeface="Roboto"/>
            </a:endParaRPr>
          </a:p>
          <a:p>
            <a:pPr marL="393700" marR="38100" indent="-381635">
              <a:lnSpc>
                <a:spcPts val="2590"/>
              </a:lnSpc>
              <a:spcBef>
                <a:spcPts val="1040"/>
              </a:spcBef>
              <a:buFont typeface="Wingdings"/>
              <a:buChar char=""/>
              <a:tabLst>
                <a:tab pos="393700" algn="l"/>
              </a:tabLst>
            </a:pPr>
            <a:r>
              <a:rPr sz="2400" spc="-20" dirty="0">
                <a:latin typeface="Roboto"/>
                <a:cs typeface="Roboto"/>
              </a:rPr>
              <a:t>Add/update/delet</a:t>
            </a:r>
            <a:r>
              <a:rPr sz="2400" dirty="0">
                <a:latin typeface="Roboto"/>
                <a:cs typeface="Roboto"/>
              </a:rPr>
              <a:t>e</a:t>
            </a:r>
            <a:r>
              <a:rPr lang="en-US" sz="2400" dirty="0">
                <a:latin typeface="Roboto"/>
                <a:cs typeface="Roboto"/>
              </a:rPr>
              <a:t> video</a:t>
            </a:r>
            <a:endParaRPr sz="2400" dirty="0">
              <a:latin typeface="Roboto"/>
              <a:cs typeface="Roboto"/>
            </a:endParaRPr>
          </a:p>
          <a:p>
            <a:pPr marL="393700" marR="832485" indent="-381635">
              <a:lnSpc>
                <a:spcPts val="2590"/>
              </a:lnSpc>
              <a:spcBef>
                <a:spcPts val="1000"/>
              </a:spcBef>
              <a:buFont typeface="Wingdings"/>
              <a:buChar char=""/>
              <a:tabLst>
                <a:tab pos="393700"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Add/update/delete Courses</a:t>
            </a:r>
            <a:endParaRPr sz="2400" dirty="0">
              <a:latin typeface="Roboto"/>
              <a:cs typeface="Roboto"/>
            </a:endParaRPr>
          </a:p>
          <a:p>
            <a:pPr marL="393700" indent="-381000">
              <a:lnSpc>
                <a:spcPts val="2740"/>
              </a:lnSpc>
              <a:spcBef>
                <a:spcPts val="705"/>
              </a:spcBef>
              <a:buFont typeface="Wingdings"/>
              <a:buChar char=""/>
              <a:tabLst>
                <a:tab pos="393700" algn="l"/>
                <a:tab pos="2306320" algn="l"/>
              </a:tabLst>
            </a:pPr>
            <a:r>
              <a:rPr lang="en-US" sz="2400" dirty="0">
                <a:latin typeface="Roboto"/>
                <a:cs typeface="Roboto"/>
              </a:rPr>
              <a:t>Update user role</a:t>
            </a:r>
            <a:endParaRPr sz="2400" dirty="0">
              <a:latin typeface="Roboto"/>
              <a:cs typeface="Roboto"/>
            </a:endParaRPr>
          </a:p>
          <a:p>
            <a:pPr marL="393700" indent="-381000">
              <a:lnSpc>
                <a:spcPct val="100000"/>
              </a:lnSpc>
              <a:spcBef>
                <a:spcPts val="720"/>
              </a:spcBef>
              <a:buFont typeface="Wingdings"/>
              <a:buChar char=""/>
              <a:tabLst>
                <a:tab pos="393700" algn="l"/>
              </a:tabLst>
            </a:pPr>
            <a:r>
              <a:rPr sz="2400" dirty="0">
                <a:latin typeface="Roboto"/>
                <a:cs typeface="Roboto"/>
              </a:rPr>
              <a:t>View</a:t>
            </a:r>
            <a:r>
              <a:rPr sz="2400" spc="-30" dirty="0">
                <a:latin typeface="Roboto"/>
                <a:cs typeface="Roboto"/>
              </a:rPr>
              <a:t> </a:t>
            </a:r>
            <a:r>
              <a:rPr lang="en-US" sz="2400" spc="-30" dirty="0">
                <a:latin typeface="Roboto"/>
                <a:cs typeface="Roboto"/>
              </a:rPr>
              <a:t>a</a:t>
            </a:r>
            <a:r>
              <a:rPr sz="2400" dirty="0">
                <a:latin typeface="Roboto"/>
                <a:cs typeface="Roboto"/>
              </a:rPr>
              <a:t>ll</a:t>
            </a:r>
            <a:r>
              <a:rPr lang="en-US" sz="2400" dirty="0">
                <a:latin typeface="Roboto"/>
                <a:cs typeface="Roboto"/>
              </a:rPr>
              <a:t> user</a:t>
            </a:r>
            <a:r>
              <a:rPr sz="2400" spc="-30" dirty="0">
                <a:latin typeface="Roboto"/>
                <a:cs typeface="Roboto"/>
              </a:rPr>
              <a:t> </a:t>
            </a:r>
            <a:r>
              <a:rPr lang="en-US" sz="2400" spc="-10" dirty="0">
                <a:latin typeface="Roboto"/>
                <a:cs typeface="Roboto"/>
              </a:rPr>
              <a:t>d</a:t>
            </a:r>
            <a:r>
              <a:rPr sz="2400" spc="-10" dirty="0">
                <a:latin typeface="Roboto"/>
                <a:cs typeface="Roboto"/>
              </a:rPr>
              <a:t>etail</a:t>
            </a:r>
            <a:endParaRPr sz="2400" dirty="0">
              <a:latin typeface="Roboto"/>
              <a:cs typeface="Roboto"/>
            </a:endParaRPr>
          </a:p>
          <a:p>
            <a:pPr marL="393700" indent="-381000">
              <a:lnSpc>
                <a:spcPct val="100000"/>
              </a:lnSpc>
              <a:spcBef>
                <a:spcPts val="710"/>
              </a:spcBef>
              <a:buFont typeface="Wingdings"/>
              <a:buChar char=""/>
              <a:tabLst>
                <a:tab pos="393700" algn="l"/>
              </a:tabLst>
            </a:pPr>
            <a:r>
              <a:rPr sz="2400" spc="-10" dirty="0">
                <a:latin typeface="Roboto"/>
                <a:cs typeface="Roboto"/>
              </a:rPr>
              <a:t>Logout</a:t>
            </a:r>
            <a:endParaRPr sz="2400" dirty="0">
              <a:latin typeface="Roboto"/>
              <a:cs typeface="Roboto"/>
            </a:endParaRPr>
          </a:p>
        </p:txBody>
      </p:sp>
      <p:sp>
        <p:nvSpPr>
          <p:cNvPr id="5" name="object 5"/>
          <p:cNvSpPr txBox="1"/>
          <p:nvPr/>
        </p:nvSpPr>
        <p:spPr>
          <a:xfrm>
            <a:off x="6301866" y="972058"/>
            <a:ext cx="862965"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Roboto"/>
                <a:cs typeface="Roboto"/>
              </a:rPr>
              <a:t>User:-</a:t>
            </a:r>
            <a:endParaRPr sz="2400">
              <a:latin typeface="Roboto"/>
              <a:cs typeface="Roboto"/>
            </a:endParaRPr>
          </a:p>
        </p:txBody>
      </p:sp>
      <p:sp>
        <p:nvSpPr>
          <p:cNvPr id="6" name="object 6"/>
          <p:cNvSpPr txBox="1"/>
          <p:nvPr/>
        </p:nvSpPr>
        <p:spPr>
          <a:xfrm>
            <a:off x="6378066" y="1336690"/>
            <a:ext cx="5204334" cy="3231013"/>
          </a:xfrm>
          <a:prstGeom prst="rect">
            <a:avLst/>
          </a:prstGeom>
        </p:spPr>
        <p:txBody>
          <a:bodyPr vert="horz" wrap="square" lIns="0" tIns="103505" rIns="0" bIns="0" rtlCol="0">
            <a:spAutoFit/>
          </a:bodyPr>
          <a:lstStyle/>
          <a:p>
            <a:pPr marL="393065" indent="-380365">
              <a:lnSpc>
                <a:spcPct val="100000"/>
              </a:lnSpc>
              <a:spcBef>
                <a:spcPts val="815"/>
              </a:spcBef>
              <a:buFont typeface="Wingdings"/>
              <a:buChar char=""/>
              <a:tabLst>
                <a:tab pos="393065" algn="l"/>
              </a:tabLst>
            </a:pPr>
            <a:r>
              <a:rPr sz="2400" spc="-10" dirty="0">
                <a:latin typeface="Roboto" panose="02000000000000000000" pitchFamily="2" charset="0"/>
                <a:ea typeface="Roboto" panose="02000000000000000000" pitchFamily="2" charset="0"/>
                <a:cs typeface="Roboto" panose="02000000000000000000" pitchFamily="2" charset="0"/>
              </a:rPr>
              <a:t>Registration</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720"/>
              </a:spcBef>
              <a:buFont typeface="Wingdings"/>
              <a:buChar char=""/>
              <a:tabLst>
                <a:tab pos="393065" algn="l"/>
              </a:tabLst>
            </a:pPr>
            <a:r>
              <a:rPr sz="2400" spc="-10" dirty="0">
                <a:latin typeface="Roboto" panose="02000000000000000000" pitchFamily="2" charset="0"/>
                <a:ea typeface="Roboto" panose="02000000000000000000" pitchFamily="2" charset="0"/>
                <a:cs typeface="Roboto" panose="02000000000000000000" pitchFamily="2" charset="0"/>
              </a:rPr>
              <a:t>Login</a:t>
            </a:r>
            <a:endParaRPr sz="2400" dirty="0">
              <a:latin typeface="Roboto" panose="02000000000000000000" pitchFamily="2" charset="0"/>
              <a:ea typeface="Roboto" panose="02000000000000000000" pitchFamily="2" charset="0"/>
              <a:cs typeface="Roboto" panose="02000000000000000000" pitchFamily="2" charset="0"/>
            </a:endParaRPr>
          </a:p>
          <a:p>
            <a:pPr marL="393700" marR="5080" indent="-381000">
              <a:lnSpc>
                <a:spcPts val="2590"/>
              </a:lnSpc>
              <a:spcBef>
                <a:spcPts val="1040"/>
              </a:spcBef>
              <a:buFont typeface="Wingdings"/>
              <a:buChar char=""/>
              <a:tabLst>
                <a:tab pos="393700" algn="l"/>
                <a:tab pos="1902460"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Course Enrolment</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670"/>
              </a:spcBef>
              <a:buFont typeface="Wingdings"/>
              <a:buChar char=""/>
              <a:tabLst>
                <a:tab pos="393065"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Dashboard</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725"/>
              </a:spcBef>
              <a:buFont typeface="Wingdings"/>
              <a:buChar char=""/>
              <a:tabLst>
                <a:tab pos="393065" algn="l"/>
              </a:tabLst>
            </a:pPr>
            <a:r>
              <a:rPr sz="2400" dirty="0">
                <a:latin typeface="Roboto" panose="02000000000000000000" pitchFamily="2" charset="0"/>
                <a:ea typeface="Roboto" panose="02000000000000000000" pitchFamily="2" charset="0"/>
                <a:cs typeface="Roboto" panose="02000000000000000000" pitchFamily="2" charset="0"/>
              </a:rPr>
              <a:t>Add</a:t>
            </a:r>
            <a:r>
              <a:rPr sz="2400" spc="-40" dirty="0">
                <a:latin typeface="Roboto" panose="02000000000000000000" pitchFamily="2" charset="0"/>
                <a:ea typeface="Roboto" panose="02000000000000000000" pitchFamily="2" charset="0"/>
                <a:cs typeface="Roboto" panose="02000000000000000000" pitchFamily="2" charset="0"/>
              </a:rPr>
              <a:t> </a:t>
            </a:r>
            <a:r>
              <a:rPr sz="2400" dirty="0">
                <a:latin typeface="Roboto" panose="02000000000000000000" pitchFamily="2" charset="0"/>
                <a:ea typeface="Roboto" panose="02000000000000000000" pitchFamily="2" charset="0"/>
                <a:cs typeface="Roboto" panose="02000000000000000000" pitchFamily="2" charset="0"/>
              </a:rPr>
              <a:t>to</a:t>
            </a:r>
            <a:r>
              <a:rPr sz="2400" spc="-10" dirty="0">
                <a:latin typeface="Roboto" panose="02000000000000000000" pitchFamily="2" charset="0"/>
                <a:ea typeface="Roboto" panose="02000000000000000000" pitchFamily="2" charset="0"/>
                <a:cs typeface="Roboto" panose="02000000000000000000" pitchFamily="2" charset="0"/>
              </a:rPr>
              <a:t> </a:t>
            </a:r>
            <a:r>
              <a:rPr sz="2400" spc="-20" dirty="0">
                <a:latin typeface="Roboto" panose="02000000000000000000" pitchFamily="2" charset="0"/>
                <a:ea typeface="Roboto" panose="02000000000000000000" pitchFamily="2" charset="0"/>
                <a:cs typeface="Roboto" panose="02000000000000000000" pitchFamily="2" charset="0"/>
              </a:rPr>
              <a:t>cart</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705"/>
              </a:spcBef>
              <a:buFont typeface="Wingdings"/>
              <a:buChar char=""/>
              <a:tabLst>
                <a:tab pos="393065" algn="l"/>
              </a:tabLst>
            </a:pPr>
            <a:r>
              <a:rPr sz="2400" dirty="0">
                <a:latin typeface="Roboto" panose="02000000000000000000" pitchFamily="2" charset="0"/>
                <a:ea typeface="Roboto" panose="02000000000000000000" pitchFamily="2" charset="0"/>
                <a:cs typeface="Roboto" panose="02000000000000000000" pitchFamily="2" charset="0"/>
              </a:rPr>
              <a:t>View</a:t>
            </a:r>
            <a:r>
              <a:rPr sz="2400" spc="-65" dirty="0">
                <a:latin typeface="Roboto" panose="02000000000000000000" pitchFamily="2" charset="0"/>
                <a:ea typeface="Roboto" panose="02000000000000000000" pitchFamily="2" charset="0"/>
                <a:cs typeface="Roboto" panose="02000000000000000000" pitchFamily="2" charset="0"/>
              </a:rPr>
              <a:t> </a:t>
            </a:r>
            <a:r>
              <a:rPr sz="2400" spc="-20" dirty="0">
                <a:latin typeface="Roboto" panose="02000000000000000000" pitchFamily="2" charset="0"/>
                <a:ea typeface="Roboto" panose="02000000000000000000" pitchFamily="2" charset="0"/>
                <a:cs typeface="Roboto" panose="02000000000000000000" pitchFamily="2" charset="0"/>
              </a:rPr>
              <a:t>Bill</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710"/>
              </a:spcBef>
              <a:buFont typeface="Wingdings"/>
              <a:buChar char=""/>
              <a:tabLst>
                <a:tab pos="393065" algn="l"/>
              </a:tabLst>
            </a:pPr>
            <a:r>
              <a:rPr sz="2400" spc="-10" dirty="0">
                <a:latin typeface="Roboto" panose="02000000000000000000" pitchFamily="2" charset="0"/>
                <a:ea typeface="Roboto" panose="02000000000000000000" pitchFamily="2" charset="0"/>
                <a:cs typeface="Roboto" panose="02000000000000000000" pitchFamily="2" charset="0"/>
              </a:rPr>
              <a:t>Logout</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73949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Module</a:t>
            </a:r>
            <a:r>
              <a:rPr sz="6000" i="1" spc="-160" dirty="0">
                <a:solidFill>
                  <a:srgbClr val="1D2F63"/>
                </a:solidFill>
                <a:latin typeface="Roboto Cn"/>
                <a:cs typeface="Roboto Cn"/>
              </a:rPr>
              <a:t> </a:t>
            </a:r>
            <a:r>
              <a:rPr sz="6000" i="1" spc="-30" dirty="0">
                <a:solidFill>
                  <a:srgbClr val="1D2F63"/>
                </a:solidFill>
                <a:latin typeface="Roboto Cn"/>
                <a:cs typeface="Roboto Cn"/>
              </a:rPr>
              <a:t>Detailing</a:t>
            </a:r>
            <a:endParaRPr sz="6000" dirty="0">
              <a:latin typeface="Roboto Cn"/>
              <a:cs typeface="Roboto Cn"/>
            </a:endParaRPr>
          </a:p>
        </p:txBody>
      </p:sp>
      <p:sp>
        <p:nvSpPr>
          <p:cNvPr id="6" name="object 6"/>
          <p:cNvSpPr txBox="1"/>
          <p:nvPr/>
        </p:nvSpPr>
        <p:spPr>
          <a:xfrm>
            <a:off x="1139444" y="4679950"/>
            <a:ext cx="137668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Admin</a:t>
            </a:r>
            <a:r>
              <a:rPr sz="3000" b="1" spc="-3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94211" y="6619747"/>
            <a:ext cx="18097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181818"/>
                </a:solidFill>
                <a:latin typeface="Calibri"/>
                <a:cs typeface="Calibri"/>
              </a:rPr>
              <a:t>17</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2" y="6620662"/>
            <a:ext cx="3636518" cy="197490"/>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a:t>
            </a:r>
            <a:r>
              <a:rPr lang="en-US" sz="1200" spc="-50" dirty="0">
                <a:solidFill>
                  <a:srgbClr val="181818"/>
                </a:solidFill>
                <a:latin typeface="Roboto Lt"/>
                <a:cs typeface="Roboto Lt"/>
              </a:rPr>
              <a:t>Learning management system</a:t>
            </a:r>
            <a:r>
              <a:rPr sz="1200" spc="-50" dirty="0">
                <a:solidFill>
                  <a:srgbClr val="181818"/>
                </a:solidFill>
                <a:latin typeface="Roboto Lt"/>
                <a:cs typeface="Roboto Lt"/>
              </a:rPr>
              <a:t>)</a:t>
            </a:r>
            <a:endParaRPr sz="1200" dirty="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Admin</a:t>
            </a:r>
          </a:p>
        </p:txBody>
      </p:sp>
      <p:sp>
        <p:nvSpPr>
          <p:cNvPr id="15" name="object 15"/>
          <p:cNvSpPr txBox="1"/>
          <p:nvPr/>
        </p:nvSpPr>
        <p:spPr>
          <a:xfrm>
            <a:off x="286004" y="971550"/>
            <a:ext cx="11599545" cy="3052759"/>
          </a:xfrm>
          <a:prstGeom prst="rect">
            <a:avLst/>
          </a:prstGeom>
        </p:spPr>
        <p:txBody>
          <a:bodyPr vert="horz" wrap="square" lIns="0" tIns="53975" rIns="0" bIns="0" rtlCol="0">
            <a:spAutoFit/>
          </a:bodyPr>
          <a:lstStyle/>
          <a:p>
            <a:pPr marL="393700" marR="5715" indent="-381635">
              <a:lnSpc>
                <a:spcPts val="2590"/>
              </a:lnSpc>
              <a:spcBef>
                <a:spcPts val="425"/>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Login:</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Allows users to access their accounts securely.</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685"/>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Add/Update/Delete Video:</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Manage course videos by adding, editing, or removing them.</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1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Add/Update/Delete Courses: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Create, modify, or remove courses from the system.</a:t>
            </a:r>
            <a:endParaRPr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2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Update User Role:</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Change user permissions (e.g., student, admin).</a:t>
            </a:r>
            <a:endParaRPr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1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View All User Details: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See a list of all registered users with their information.</a:t>
            </a:r>
            <a:endParaRPr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2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Logout: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Securely exit the system.</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67091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Module</a:t>
            </a:r>
            <a:r>
              <a:rPr sz="6000" i="1" spc="-160" dirty="0">
                <a:solidFill>
                  <a:srgbClr val="1D2F63"/>
                </a:solidFill>
                <a:latin typeface="Roboto Cn"/>
                <a:cs typeface="Roboto Cn"/>
              </a:rPr>
              <a:t> </a:t>
            </a:r>
            <a:r>
              <a:rPr sz="6000" i="1" spc="-30" dirty="0">
                <a:solidFill>
                  <a:srgbClr val="1D2F63"/>
                </a:solidFill>
                <a:latin typeface="Roboto Cn"/>
                <a:cs typeface="Roboto Cn"/>
              </a:rPr>
              <a:t>Detailing</a:t>
            </a:r>
            <a:endParaRPr sz="6000" dirty="0">
              <a:latin typeface="Roboto Cn"/>
              <a:cs typeface="Roboto Cn"/>
            </a:endParaRPr>
          </a:p>
        </p:txBody>
      </p:sp>
      <p:sp>
        <p:nvSpPr>
          <p:cNvPr id="6" name="object 6"/>
          <p:cNvSpPr txBox="1"/>
          <p:nvPr/>
        </p:nvSpPr>
        <p:spPr>
          <a:xfrm>
            <a:off x="1139444" y="4679950"/>
            <a:ext cx="1061085"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User</a:t>
            </a:r>
            <a:r>
              <a:rPr sz="3000" b="1" spc="-8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718185"/>
            <a:chOff x="0" y="0"/>
            <a:chExt cx="12192000" cy="718185"/>
          </a:xfrm>
        </p:grpSpPr>
        <p:pic>
          <p:nvPicPr>
            <p:cNvPr id="3" name="object 3"/>
            <p:cNvPicPr/>
            <p:nvPr/>
          </p:nvPicPr>
          <p:blipFill>
            <a:blip r:embed="rId2" cstate="print"/>
            <a:stretch>
              <a:fillRect/>
            </a:stretch>
          </p:blipFill>
          <p:spPr>
            <a:xfrm>
              <a:off x="0" y="0"/>
              <a:ext cx="12192000" cy="711708"/>
            </a:xfrm>
            <a:prstGeom prst="rect">
              <a:avLst/>
            </a:prstGeom>
          </p:spPr>
        </p:pic>
        <p:sp>
          <p:nvSpPr>
            <p:cNvPr id="4" name="object 4"/>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grpSp>
      <p:sp>
        <p:nvSpPr>
          <p:cNvPr id="5" name="object 5"/>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6" name="object 6"/>
          <p:cNvPicPr/>
          <p:nvPr/>
        </p:nvPicPr>
        <p:blipFill>
          <a:blip r:embed="rId3" cstate="print"/>
          <a:stretch>
            <a:fillRect/>
          </a:stretch>
        </p:blipFill>
        <p:spPr>
          <a:xfrm>
            <a:off x="5448808" y="6677812"/>
            <a:ext cx="73025" cy="107950"/>
          </a:xfrm>
          <a:prstGeom prst="rect">
            <a:avLst/>
          </a:prstGeom>
        </p:spPr>
      </p:pic>
      <p:grpSp>
        <p:nvGrpSpPr>
          <p:cNvPr id="7" name="object 7"/>
          <p:cNvGrpSpPr/>
          <p:nvPr/>
        </p:nvGrpSpPr>
        <p:grpSpPr>
          <a:xfrm>
            <a:off x="10517123" y="5925311"/>
            <a:ext cx="1339850" cy="407034"/>
            <a:chOff x="10517123" y="5925311"/>
            <a:chExt cx="1339850" cy="407034"/>
          </a:xfrm>
        </p:grpSpPr>
        <p:pic>
          <p:nvPicPr>
            <p:cNvPr id="8" name="object 8"/>
            <p:cNvPicPr/>
            <p:nvPr/>
          </p:nvPicPr>
          <p:blipFill>
            <a:blip r:embed="rId4" cstate="print"/>
            <a:stretch>
              <a:fillRect/>
            </a:stretch>
          </p:blipFill>
          <p:spPr>
            <a:xfrm>
              <a:off x="10517123" y="5925311"/>
              <a:ext cx="1339596" cy="406908"/>
            </a:xfrm>
            <a:prstGeom prst="rect">
              <a:avLst/>
            </a:prstGeom>
          </p:spPr>
        </p:pic>
        <p:sp>
          <p:nvSpPr>
            <p:cNvPr id="9" name="object 9"/>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0" name="object 10"/>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sp>
        <p:nvSpPr>
          <p:cNvPr id="11" name="object 11"/>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0" dirty="0"/>
              <a:t>User</a:t>
            </a:r>
          </a:p>
        </p:txBody>
      </p:sp>
      <p:sp>
        <p:nvSpPr>
          <p:cNvPr id="13" name="object 13"/>
          <p:cNvSpPr txBox="1">
            <a:spLocks noGrp="1"/>
          </p:cNvSpPr>
          <p:nvPr>
            <p:ph type="ftr" sz="quarter" idx="5"/>
          </p:nvPr>
        </p:nvSpPr>
        <p:spPr>
          <a:xfrm>
            <a:off x="5507482" y="6631675"/>
            <a:ext cx="41699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19</a:t>
            </a:fld>
            <a:endParaRPr spc="-25" dirty="0"/>
          </a:p>
        </p:txBody>
      </p:sp>
      <p:sp>
        <p:nvSpPr>
          <p:cNvPr id="12" name="object 12"/>
          <p:cNvSpPr txBox="1"/>
          <p:nvPr/>
        </p:nvSpPr>
        <p:spPr>
          <a:xfrm>
            <a:off x="286004" y="971550"/>
            <a:ext cx="11600180" cy="5158463"/>
          </a:xfrm>
          <a:prstGeom prst="rect">
            <a:avLst/>
          </a:prstGeom>
        </p:spPr>
        <p:txBody>
          <a:bodyPr vert="horz" wrap="square" lIns="0" tIns="53975" rIns="0" bIns="0" rtlCol="0">
            <a:spAutoFit/>
          </a:bodyPr>
          <a:lstStyle/>
          <a:p>
            <a:pPr marL="393700" marR="352425" indent="-381635" algn="just">
              <a:lnSpc>
                <a:spcPts val="2590"/>
              </a:lnSpc>
              <a:spcBef>
                <a:spcPts val="42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Registration:</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create a new account by providing basic details like name, email, and password.</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marR="640715" indent="-381635">
              <a:lnSpc>
                <a:spcPts val="2590"/>
              </a:lnSpc>
              <a:spcBef>
                <a:spcPts val="101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Login:</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securely log in to their accounts using their registered email and password.</a:t>
            </a:r>
            <a:endParaRPr sz="2400" dirty="0">
              <a:latin typeface="Roboto" panose="02000000000000000000" pitchFamily="2" charset="0"/>
              <a:ea typeface="Roboto" panose="02000000000000000000" pitchFamily="2" charset="0"/>
              <a:cs typeface="Roboto" panose="02000000000000000000" pitchFamily="2" charset="0"/>
            </a:endParaRPr>
          </a:p>
          <a:p>
            <a:pPr marL="393700" marR="537845" indent="-381635">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Course Enrolment: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browse available courses and enrol in the ones they are interested in.</a:t>
            </a:r>
            <a:endParaRPr sz="2400" dirty="0">
              <a:latin typeface="Roboto" panose="02000000000000000000" pitchFamily="2" charset="0"/>
              <a:ea typeface="Roboto" panose="02000000000000000000" pitchFamily="2" charset="0"/>
              <a:cs typeface="Roboto" panose="02000000000000000000" pitchFamily="2" charset="0"/>
            </a:endParaRPr>
          </a:p>
          <a:p>
            <a:pPr marL="393700" marR="5080" indent="-381635" algn="just">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Dashboard:</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 personal page where users can see their enrolled courses, progress, and other important details.</a:t>
            </a:r>
          </a:p>
          <a:p>
            <a:pPr marL="393700" marR="5080" indent="-381635" algn="just">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Add to Cart: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select courses and add them to their cart before making a purchase.</a:t>
            </a:r>
            <a:endParaRPr lang="en-IN" sz="24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393700" marR="5080" indent="-381635" algn="just">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View Bill:</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check the total price of the courses they have added to the cart before payment.</a:t>
            </a:r>
          </a:p>
          <a:p>
            <a:pPr marL="393700" marR="5080" indent="-381635" algn="just">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Logout: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safely exit their account to keep their info secure.</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71935" y="6619747"/>
            <a:ext cx="102870" cy="208279"/>
          </a:xfrm>
          <a:prstGeom prst="rect">
            <a:avLst/>
          </a:prstGeom>
        </p:spPr>
        <p:txBody>
          <a:bodyPr vert="horz" wrap="square" lIns="0" tIns="12700" rIns="0" bIns="0" rtlCol="0">
            <a:spAutoFit/>
          </a:bodyPr>
          <a:lstStyle/>
          <a:p>
            <a:pPr marL="12700">
              <a:lnSpc>
                <a:spcPct val="100000"/>
              </a:lnSpc>
              <a:spcBef>
                <a:spcPts val="100"/>
              </a:spcBef>
            </a:pPr>
            <a:r>
              <a:rPr sz="1200" b="1" spc="-50" dirty="0">
                <a:solidFill>
                  <a:srgbClr val="181818"/>
                </a:solidFill>
                <a:latin typeface="Calibri"/>
                <a:cs typeface="Calibri"/>
              </a:rPr>
              <a:t>2</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1" y="6620662"/>
            <a:ext cx="3182493" cy="197490"/>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a:t>
            </a:r>
            <a:r>
              <a:rPr lang="en-US" sz="1200" spc="-50" dirty="0">
                <a:solidFill>
                  <a:srgbClr val="181818"/>
                </a:solidFill>
                <a:latin typeface="Roboto Lt"/>
                <a:cs typeface="Roboto Lt"/>
              </a:rPr>
              <a:t>Learning management system</a:t>
            </a:r>
            <a:r>
              <a:rPr sz="1200" spc="-50" dirty="0">
                <a:solidFill>
                  <a:srgbClr val="181818"/>
                </a:solidFill>
                <a:latin typeface="Roboto Lt"/>
                <a:cs typeface="Roboto Lt"/>
              </a:rPr>
              <a:t>)</a:t>
            </a:r>
            <a:endParaRPr sz="1200" dirty="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Outline</a:t>
            </a:r>
          </a:p>
        </p:txBody>
      </p:sp>
      <p:sp>
        <p:nvSpPr>
          <p:cNvPr id="15" name="object 15"/>
          <p:cNvSpPr txBox="1"/>
          <p:nvPr/>
        </p:nvSpPr>
        <p:spPr>
          <a:xfrm>
            <a:off x="209804" y="755142"/>
            <a:ext cx="4261485" cy="5063566"/>
          </a:xfrm>
          <a:prstGeom prst="rect">
            <a:avLst/>
          </a:prstGeom>
        </p:spPr>
        <p:txBody>
          <a:bodyPr vert="horz" wrap="square" lIns="0" tIns="102235" rIns="0" bIns="0" rtlCol="0">
            <a:spAutoFit/>
          </a:bodyPr>
          <a:lstStyle/>
          <a:p>
            <a:pPr marL="355600" indent="-342900">
              <a:lnSpc>
                <a:spcPct val="100000"/>
              </a:lnSpc>
              <a:spcBef>
                <a:spcPts val="805"/>
              </a:spcBef>
              <a:buFont typeface="Wingdings"/>
              <a:buChar char=""/>
              <a:tabLst>
                <a:tab pos="355600" algn="l"/>
              </a:tabLst>
            </a:pPr>
            <a:r>
              <a:rPr sz="2400" spc="-10" dirty="0">
                <a:latin typeface="Roboto"/>
                <a:cs typeface="Roboto"/>
              </a:rPr>
              <a:t>Abstract</a:t>
            </a:r>
            <a:endParaRPr sz="2400" dirty="0">
              <a:latin typeface="Roboto"/>
              <a:cs typeface="Roboto"/>
            </a:endParaRPr>
          </a:p>
          <a:p>
            <a:pPr marL="355600" indent="-342900">
              <a:lnSpc>
                <a:spcPct val="100000"/>
              </a:lnSpc>
              <a:spcBef>
                <a:spcPts val="710"/>
              </a:spcBef>
              <a:buFont typeface="Wingdings"/>
              <a:buChar char=""/>
              <a:tabLst>
                <a:tab pos="355600" algn="l"/>
              </a:tabLst>
            </a:pPr>
            <a:r>
              <a:rPr sz="2400" dirty="0">
                <a:latin typeface="Roboto"/>
                <a:cs typeface="Roboto"/>
              </a:rPr>
              <a:t>Problems</a:t>
            </a:r>
            <a:r>
              <a:rPr sz="2400" spc="-55" dirty="0">
                <a:latin typeface="Roboto"/>
                <a:cs typeface="Roboto"/>
              </a:rPr>
              <a:t> </a:t>
            </a:r>
            <a:r>
              <a:rPr sz="2400" dirty="0">
                <a:latin typeface="Roboto"/>
                <a:cs typeface="Roboto"/>
              </a:rPr>
              <a:t>of</a:t>
            </a:r>
            <a:r>
              <a:rPr sz="2400" spc="-35" dirty="0">
                <a:latin typeface="Roboto"/>
                <a:cs typeface="Roboto"/>
              </a:rPr>
              <a:t> </a:t>
            </a:r>
            <a:r>
              <a:rPr sz="2400" spc="-10" dirty="0">
                <a:latin typeface="Roboto"/>
                <a:cs typeface="Roboto"/>
              </a:rPr>
              <a:t>Existing</a:t>
            </a:r>
            <a:r>
              <a:rPr sz="2400" spc="-40" dirty="0">
                <a:latin typeface="Roboto"/>
                <a:cs typeface="Roboto"/>
              </a:rPr>
              <a:t> </a:t>
            </a:r>
            <a:r>
              <a:rPr sz="2400" spc="-10" dirty="0">
                <a:latin typeface="Roboto"/>
                <a:cs typeface="Roboto"/>
              </a:rPr>
              <a:t>System</a:t>
            </a:r>
            <a:endParaRPr sz="2400" dirty="0">
              <a:latin typeface="Roboto"/>
              <a:cs typeface="Roboto"/>
            </a:endParaRPr>
          </a:p>
          <a:p>
            <a:pPr marL="355600" indent="-342900">
              <a:lnSpc>
                <a:spcPct val="100000"/>
              </a:lnSpc>
              <a:spcBef>
                <a:spcPts val="720"/>
              </a:spcBef>
              <a:buFont typeface="Wingdings"/>
              <a:buChar char=""/>
              <a:tabLst>
                <a:tab pos="355600" algn="l"/>
              </a:tabLst>
            </a:pPr>
            <a:r>
              <a:rPr sz="2400" dirty="0">
                <a:latin typeface="Roboto"/>
                <a:cs typeface="Roboto"/>
              </a:rPr>
              <a:t>Scope</a:t>
            </a:r>
            <a:r>
              <a:rPr sz="2400" spc="-50" dirty="0">
                <a:latin typeface="Roboto"/>
                <a:cs typeface="Roboto"/>
              </a:rPr>
              <a:t> </a:t>
            </a:r>
            <a:r>
              <a:rPr sz="2400" dirty="0">
                <a:latin typeface="Roboto"/>
                <a:cs typeface="Roboto"/>
              </a:rPr>
              <a:t>&amp;</a:t>
            </a:r>
            <a:r>
              <a:rPr sz="2400" spc="-55" dirty="0">
                <a:latin typeface="Roboto"/>
                <a:cs typeface="Roboto"/>
              </a:rPr>
              <a:t> </a:t>
            </a:r>
            <a:r>
              <a:rPr sz="2400" spc="-10" dirty="0">
                <a:latin typeface="Roboto"/>
                <a:cs typeface="Roboto"/>
              </a:rPr>
              <a:t>Advantage</a:t>
            </a:r>
            <a:endParaRPr sz="2400" dirty="0">
              <a:latin typeface="Roboto"/>
              <a:cs typeface="Roboto"/>
            </a:endParaRPr>
          </a:p>
          <a:p>
            <a:pPr marL="354965" indent="-342265">
              <a:lnSpc>
                <a:spcPct val="100000"/>
              </a:lnSpc>
              <a:spcBef>
                <a:spcPts val="705"/>
              </a:spcBef>
              <a:buFont typeface="Wingdings"/>
              <a:buChar char=""/>
              <a:tabLst>
                <a:tab pos="354965" algn="l"/>
              </a:tabLst>
            </a:pPr>
            <a:r>
              <a:rPr sz="2400" spc="-10" dirty="0">
                <a:latin typeface="Roboto"/>
                <a:cs typeface="Roboto"/>
              </a:rPr>
              <a:t>System</a:t>
            </a:r>
            <a:r>
              <a:rPr sz="2400" spc="-120" dirty="0">
                <a:latin typeface="Roboto"/>
                <a:cs typeface="Roboto"/>
              </a:rPr>
              <a:t> </a:t>
            </a:r>
            <a:r>
              <a:rPr sz="2400" spc="-10" dirty="0">
                <a:latin typeface="Roboto"/>
                <a:cs typeface="Roboto"/>
              </a:rPr>
              <a:t>Requirement</a:t>
            </a:r>
            <a:endParaRPr sz="2400" dirty="0">
              <a:latin typeface="Roboto"/>
              <a:cs typeface="Roboto"/>
            </a:endParaRPr>
          </a:p>
          <a:p>
            <a:pPr marL="355600" indent="-342900">
              <a:lnSpc>
                <a:spcPct val="100000"/>
              </a:lnSpc>
              <a:spcBef>
                <a:spcPts val="715"/>
              </a:spcBef>
              <a:buFont typeface="Wingdings"/>
              <a:buChar char=""/>
              <a:tabLst>
                <a:tab pos="355600" algn="l"/>
              </a:tabLst>
            </a:pPr>
            <a:r>
              <a:rPr sz="2400" dirty="0">
                <a:latin typeface="Roboto"/>
                <a:cs typeface="Roboto"/>
              </a:rPr>
              <a:t>Module</a:t>
            </a:r>
            <a:r>
              <a:rPr sz="2400" spc="-50" dirty="0">
                <a:latin typeface="Roboto"/>
                <a:cs typeface="Roboto"/>
              </a:rPr>
              <a:t> </a:t>
            </a:r>
            <a:r>
              <a:rPr sz="2400" spc="-20" dirty="0">
                <a:latin typeface="Roboto"/>
                <a:cs typeface="Roboto"/>
              </a:rPr>
              <a:t>List</a:t>
            </a:r>
            <a:endParaRPr sz="2400" dirty="0">
              <a:latin typeface="Roboto"/>
              <a:cs typeface="Roboto"/>
            </a:endParaRPr>
          </a:p>
          <a:p>
            <a:pPr marL="355600" indent="-342900">
              <a:lnSpc>
                <a:spcPct val="100000"/>
              </a:lnSpc>
              <a:spcBef>
                <a:spcPts val="720"/>
              </a:spcBef>
              <a:buFont typeface="Wingdings"/>
              <a:buChar char=""/>
              <a:tabLst>
                <a:tab pos="355600" algn="l"/>
              </a:tabLst>
            </a:pPr>
            <a:r>
              <a:rPr sz="2400" dirty="0">
                <a:latin typeface="Roboto"/>
                <a:cs typeface="Roboto"/>
              </a:rPr>
              <a:t>Module</a:t>
            </a:r>
            <a:r>
              <a:rPr sz="2400" spc="-50" dirty="0">
                <a:latin typeface="Roboto"/>
                <a:cs typeface="Roboto"/>
              </a:rPr>
              <a:t> </a:t>
            </a:r>
            <a:r>
              <a:rPr sz="2400" spc="-10" dirty="0">
                <a:latin typeface="Roboto"/>
                <a:cs typeface="Roboto"/>
              </a:rPr>
              <a:t>Detailing</a:t>
            </a:r>
            <a:endParaRPr sz="2400" dirty="0">
              <a:latin typeface="Roboto"/>
              <a:cs typeface="Roboto"/>
            </a:endParaRPr>
          </a:p>
          <a:p>
            <a:pPr marL="354965" indent="-342265">
              <a:lnSpc>
                <a:spcPct val="100000"/>
              </a:lnSpc>
              <a:spcBef>
                <a:spcPts val="705"/>
              </a:spcBef>
              <a:buFont typeface="Wingdings"/>
              <a:buChar char=""/>
              <a:tabLst>
                <a:tab pos="354965" algn="l"/>
              </a:tabLst>
            </a:pPr>
            <a:r>
              <a:rPr sz="2400" spc="-10" dirty="0">
                <a:latin typeface="Roboto"/>
                <a:cs typeface="Roboto"/>
              </a:rPr>
              <a:t>System</a:t>
            </a:r>
            <a:r>
              <a:rPr sz="2400" spc="-120" dirty="0">
                <a:latin typeface="Roboto"/>
                <a:cs typeface="Roboto"/>
              </a:rPr>
              <a:t> </a:t>
            </a:r>
            <a:r>
              <a:rPr sz="2400" spc="-10" dirty="0">
                <a:latin typeface="Roboto"/>
                <a:cs typeface="Roboto"/>
              </a:rPr>
              <a:t>Design</a:t>
            </a:r>
            <a:endParaRPr sz="2400" dirty="0">
              <a:latin typeface="Roboto"/>
              <a:cs typeface="Roboto"/>
            </a:endParaRPr>
          </a:p>
          <a:p>
            <a:pPr marL="355600" indent="-342900">
              <a:lnSpc>
                <a:spcPct val="100000"/>
              </a:lnSpc>
              <a:spcBef>
                <a:spcPts val="710"/>
              </a:spcBef>
              <a:buFont typeface="Wingdings"/>
              <a:buChar char=""/>
              <a:tabLst>
                <a:tab pos="355600" algn="l"/>
              </a:tabLst>
            </a:pPr>
            <a:r>
              <a:rPr sz="2400" spc="-10" dirty="0">
                <a:latin typeface="Roboto"/>
                <a:cs typeface="Roboto"/>
              </a:rPr>
              <a:t>Database</a:t>
            </a:r>
            <a:r>
              <a:rPr sz="2400" spc="-135" dirty="0">
                <a:latin typeface="Roboto"/>
                <a:cs typeface="Roboto"/>
              </a:rPr>
              <a:t> </a:t>
            </a:r>
            <a:r>
              <a:rPr sz="2400" spc="-10" dirty="0">
                <a:latin typeface="Roboto"/>
                <a:cs typeface="Roboto"/>
              </a:rPr>
              <a:t>Schema</a:t>
            </a:r>
            <a:endParaRPr sz="2400" dirty="0">
              <a:latin typeface="Roboto"/>
              <a:cs typeface="Roboto"/>
            </a:endParaRPr>
          </a:p>
          <a:p>
            <a:pPr marL="355600" indent="-342900">
              <a:lnSpc>
                <a:spcPct val="100000"/>
              </a:lnSpc>
              <a:spcBef>
                <a:spcPts val="720"/>
              </a:spcBef>
              <a:buFont typeface="Wingdings"/>
              <a:buChar char=""/>
              <a:tabLst>
                <a:tab pos="355600" algn="l"/>
              </a:tabLst>
            </a:pPr>
            <a:r>
              <a:rPr sz="2400" spc="-10" dirty="0">
                <a:latin typeface="Roboto"/>
                <a:cs typeface="Roboto"/>
              </a:rPr>
              <a:t>Screenshots</a:t>
            </a:r>
            <a:endParaRPr sz="2400" dirty="0">
              <a:latin typeface="Roboto"/>
              <a:cs typeface="Roboto"/>
            </a:endParaRPr>
          </a:p>
          <a:p>
            <a:pPr marL="354965" indent="-342265">
              <a:lnSpc>
                <a:spcPct val="100000"/>
              </a:lnSpc>
              <a:spcBef>
                <a:spcPts val="710"/>
              </a:spcBef>
              <a:buFont typeface="Wingdings"/>
              <a:buChar char=""/>
              <a:tabLst>
                <a:tab pos="354965" algn="l"/>
              </a:tabLst>
            </a:pPr>
            <a:r>
              <a:rPr sz="2400" spc="-10" dirty="0">
                <a:latin typeface="Roboto"/>
                <a:cs typeface="Roboto"/>
              </a:rPr>
              <a:t>Limitations</a:t>
            </a:r>
            <a:endParaRPr sz="2400" dirty="0">
              <a:latin typeface="Roboto"/>
              <a:cs typeface="Roboto"/>
            </a:endParaRPr>
          </a:p>
          <a:p>
            <a:pPr marL="355600" indent="-342900">
              <a:lnSpc>
                <a:spcPct val="100000"/>
              </a:lnSpc>
              <a:spcBef>
                <a:spcPts val="710"/>
              </a:spcBef>
              <a:buFont typeface="Wingdings"/>
              <a:buChar char=""/>
              <a:tabLst>
                <a:tab pos="355600" algn="l"/>
              </a:tabLst>
            </a:pPr>
            <a:r>
              <a:rPr sz="2400" spc="-10" dirty="0">
                <a:latin typeface="Roboto"/>
                <a:cs typeface="Roboto"/>
              </a:rPr>
              <a:t>Conclusion</a:t>
            </a:r>
            <a:endParaRPr sz="2400" dirty="0">
              <a:latin typeface="Roboto"/>
              <a:cs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1757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303657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Usecase</a:t>
            </a:r>
            <a:r>
              <a:rPr sz="3000" b="1" spc="-80" dirty="0">
                <a:latin typeface="Calibri"/>
                <a:cs typeface="Calibri"/>
              </a:rPr>
              <a:t> </a:t>
            </a:r>
            <a:r>
              <a:rPr sz="3000" b="1" dirty="0">
                <a:latin typeface="Calibri"/>
                <a:cs typeface="Calibri"/>
              </a:rPr>
              <a:t>Diagram</a:t>
            </a:r>
            <a:r>
              <a:rPr sz="3000" b="1" spc="-110" dirty="0">
                <a:latin typeface="Calibri"/>
                <a:cs typeface="Calibri"/>
              </a:rPr>
              <a:t> </a:t>
            </a:r>
            <a:r>
              <a:rPr sz="3000" b="1" spc="-25" dirty="0">
                <a:latin typeface="Calibri"/>
                <a:cs typeface="Calibri"/>
              </a:rPr>
              <a:t>:-</a:t>
            </a:r>
            <a:endParaRPr sz="3000" dirty="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94211" y="6619747"/>
            <a:ext cx="18097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181818"/>
                </a:solidFill>
                <a:latin typeface="Calibri"/>
                <a:cs typeface="Calibri"/>
              </a:rPr>
              <a:t>22</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2" y="6620662"/>
            <a:ext cx="3941318" cy="197490"/>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a:t>
            </a:r>
            <a:r>
              <a:rPr lang="en-US" sz="1200" spc="-50" dirty="0">
                <a:solidFill>
                  <a:srgbClr val="181818"/>
                </a:solidFill>
                <a:latin typeface="Roboto Lt"/>
                <a:cs typeface="Roboto Lt"/>
              </a:rPr>
              <a:t>Learning management system</a:t>
            </a:r>
            <a:r>
              <a:rPr sz="1200" spc="-50" dirty="0">
                <a:solidFill>
                  <a:srgbClr val="181818"/>
                </a:solidFill>
                <a:latin typeface="Roboto Lt"/>
                <a:cs typeface="Roboto Lt"/>
              </a:rPr>
              <a:t>)</a:t>
            </a:r>
            <a:endParaRPr sz="1200" dirty="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Usecase</a:t>
            </a:r>
            <a:r>
              <a:rPr spc="165" dirty="0"/>
              <a:t> </a:t>
            </a:r>
            <a:r>
              <a:rPr spc="-10" dirty="0"/>
              <a:t>Diagram</a:t>
            </a:r>
          </a:p>
        </p:txBody>
      </p:sp>
      <p:pic>
        <p:nvPicPr>
          <p:cNvPr id="20" name="Picture 19">
            <a:extLst>
              <a:ext uri="{FF2B5EF4-FFF2-40B4-BE49-F238E27FC236}">
                <a16:creationId xmlns:a16="http://schemas.microsoft.com/office/drawing/2014/main" id="{93B3FD39-C87D-59EA-B110-7834F730FCD0}"/>
              </a:ext>
            </a:extLst>
          </p:cNvPr>
          <p:cNvPicPr>
            <a:picLocks noChangeAspect="1"/>
          </p:cNvPicPr>
          <p:nvPr/>
        </p:nvPicPr>
        <p:blipFill>
          <a:blip r:embed="rId5"/>
          <a:stretch>
            <a:fillRect/>
          </a:stretch>
        </p:blipFill>
        <p:spPr>
          <a:xfrm>
            <a:off x="457200" y="843662"/>
            <a:ext cx="6950762" cy="551788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2519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3041015" cy="482600"/>
          </a:xfrm>
          <a:prstGeom prst="rect">
            <a:avLst/>
          </a:prstGeom>
        </p:spPr>
        <p:txBody>
          <a:bodyPr vert="horz" wrap="square" lIns="0" tIns="12700" rIns="0" bIns="0" rtlCol="0">
            <a:spAutoFit/>
          </a:bodyPr>
          <a:lstStyle/>
          <a:p>
            <a:pPr marL="12700">
              <a:lnSpc>
                <a:spcPct val="100000"/>
              </a:lnSpc>
              <a:spcBef>
                <a:spcPts val="100"/>
              </a:spcBef>
              <a:tabLst>
                <a:tab pos="2804795" algn="l"/>
              </a:tabLst>
            </a:pPr>
            <a:r>
              <a:rPr sz="3000" b="1" dirty="0">
                <a:latin typeface="Calibri"/>
                <a:cs typeface="Calibri"/>
              </a:rPr>
              <a:t>Activity</a:t>
            </a:r>
            <a:r>
              <a:rPr sz="3000" b="1" spc="-40" dirty="0">
                <a:latin typeface="Calibri"/>
                <a:cs typeface="Calibri"/>
              </a:rPr>
              <a:t> </a:t>
            </a:r>
            <a:r>
              <a:rPr sz="3000" b="1" spc="-10" dirty="0">
                <a:latin typeface="Calibri"/>
                <a:cs typeface="Calibri"/>
              </a:rPr>
              <a:t>Diagram</a:t>
            </a:r>
            <a:r>
              <a:rPr sz="3000" b="1"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Activity</a:t>
            </a:r>
            <a:r>
              <a:rPr spc="50" dirty="0"/>
              <a:t> </a:t>
            </a:r>
            <a:r>
              <a:rPr dirty="0"/>
              <a:t>Diagram</a:t>
            </a:r>
            <a:r>
              <a:rPr spc="95" dirty="0"/>
              <a:t> </a:t>
            </a:r>
            <a:r>
              <a:rPr dirty="0"/>
              <a:t>:</a:t>
            </a:r>
            <a:r>
              <a:rPr spc="55" dirty="0"/>
              <a:t> </a:t>
            </a:r>
            <a:r>
              <a:rPr spc="-20" dirty="0"/>
              <a:t>User</a:t>
            </a:r>
          </a:p>
        </p:txBody>
      </p:sp>
      <p:sp>
        <p:nvSpPr>
          <p:cNvPr id="4" name="object 4"/>
          <p:cNvSpPr txBox="1">
            <a:spLocks noGrp="1"/>
          </p:cNvSpPr>
          <p:nvPr>
            <p:ph type="ftr" sz="quarter" idx="5"/>
          </p:nvPr>
        </p:nvSpPr>
        <p:spPr>
          <a:xfrm>
            <a:off x="5507482" y="6631675"/>
            <a:ext cx="33317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a:t>
            </a:fld>
            <a:endParaRPr spc="-25" dirty="0"/>
          </a:p>
        </p:txBody>
      </p:sp>
      <p:pic>
        <p:nvPicPr>
          <p:cNvPr id="7" name="Picture 6">
            <a:extLst>
              <a:ext uri="{FF2B5EF4-FFF2-40B4-BE49-F238E27FC236}">
                <a16:creationId xmlns:a16="http://schemas.microsoft.com/office/drawing/2014/main" id="{084D1225-7806-95B4-B87E-8857960A7D51}"/>
              </a:ext>
            </a:extLst>
          </p:cNvPr>
          <p:cNvPicPr>
            <a:picLocks noChangeAspect="1"/>
          </p:cNvPicPr>
          <p:nvPr/>
        </p:nvPicPr>
        <p:blipFill>
          <a:blip r:embed="rId2"/>
          <a:stretch>
            <a:fillRect/>
          </a:stretch>
        </p:blipFill>
        <p:spPr>
          <a:xfrm>
            <a:off x="209580" y="787256"/>
            <a:ext cx="4210019" cy="571241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Activity</a:t>
            </a:r>
            <a:r>
              <a:rPr spc="50" dirty="0"/>
              <a:t> </a:t>
            </a:r>
            <a:r>
              <a:rPr dirty="0"/>
              <a:t>Diagram</a:t>
            </a:r>
            <a:r>
              <a:rPr spc="95" dirty="0"/>
              <a:t> </a:t>
            </a:r>
            <a:r>
              <a:rPr dirty="0"/>
              <a:t>:</a:t>
            </a:r>
            <a:r>
              <a:rPr spc="55" dirty="0"/>
              <a:t> </a:t>
            </a:r>
            <a:r>
              <a:rPr spc="-10" dirty="0"/>
              <a:t>Admin</a:t>
            </a:r>
          </a:p>
        </p:txBody>
      </p:sp>
      <p:sp>
        <p:nvSpPr>
          <p:cNvPr id="4" name="object 4"/>
          <p:cNvSpPr txBox="1">
            <a:spLocks noGrp="1"/>
          </p:cNvSpPr>
          <p:nvPr>
            <p:ph type="ftr" sz="quarter" idx="5"/>
          </p:nvPr>
        </p:nvSpPr>
        <p:spPr>
          <a:xfrm>
            <a:off x="5507482" y="6631675"/>
            <a:ext cx="40937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24</a:t>
            </a:fld>
            <a:endParaRPr spc="-25" dirty="0"/>
          </a:p>
        </p:txBody>
      </p:sp>
      <p:pic>
        <p:nvPicPr>
          <p:cNvPr id="6" name="Picture 5">
            <a:extLst>
              <a:ext uri="{FF2B5EF4-FFF2-40B4-BE49-F238E27FC236}">
                <a16:creationId xmlns:a16="http://schemas.microsoft.com/office/drawing/2014/main" id="{AD5B8744-03DD-1790-19DF-D0A8623D28C1}"/>
              </a:ext>
            </a:extLst>
          </p:cNvPr>
          <p:cNvPicPr>
            <a:picLocks noChangeAspect="1"/>
          </p:cNvPicPr>
          <p:nvPr/>
        </p:nvPicPr>
        <p:blipFill>
          <a:blip r:embed="rId2"/>
          <a:stretch>
            <a:fillRect/>
          </a:stretch>
        </p:blipFill>
        <p:spPr>
          <a:xfrm>
            <a:off x="685800" y="838200"/>
            <a:ext cx="4704269" cy="5691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1757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334137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Data</a:t>
            </a:r>
            <a:r>
              <a:rPr sz="3000" b="1" spc="-50" dirty="0">
                <a:latin typeface="Calibri"/>
                <a:cs typeface="Calibri"/>
              </a:rPr>
              <a:t> </a:t>
            </a:r>
            <a:r>
              <a:rPr sz="3000" b="1" dirty="0">
                <a:latin typeface="Calibri"/>
                <a:cs typeface="Calibri"/>
              </a:rPr>
              <a:t>Flow</a:t>
            </a:r>
            <a:r>
              <a:rPr sz="3000" b="1" spc="-25" dirty="0">
                <a:latin typeface="Calibri"/>
                <a:cs typeface="Calibri"/>
              </a:rPr>
              <a:t> </a:t>
            </a:r>
            <a:r>
              <a:rPr sz="3000" b="1" dirty="0">
                <a:latin typeface="Calibri"/>
                <a:cs typeface="Calibri"/>
              </a:rPr>
              <a:t>Diagram</a:t>
            </a:r>
            <a:r>
              <a:rPr sz="3000" b="1" spc="-45"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403" y="36398"/>
            <a:ext cx="6883197" cy="543864"/>
          </a:xfrm>
          <a:prstGeom prst="rect">
            <a:avLst/>
          </a:prstGeom>
        </p:spPr>
        <p:txBody>
          <a:bodyPr vert="horz" wrap="square" lIns="0" tIns="12065" rIns="0" bIns="0" rtlCol="0">
            <a:spAutoFit/>
          </a:bodyPr>
          <a:lstStyle/>
          <a:p>
            <a:pPr marL="12700">
              <a:lnSpc>
                <a:spcPct val="100000"/>
              </a:lnSpc>
              <a:spcBef>
                <a:spcPts val="95"/>
              </a:spcBef>
            </a:pPr>
            <a:r>
              <a:rPr dirty="0"/>
              <a:t>Data</a:t>
            </a:r>
            <a:r>
              <a:rPr spc="10" dirty="0"/>
              <a:t> </a:t>
            </a:r>
            <a:r>
              <a:rPr dirty="0"/>
              <a:t>Flow</a:t>
            </a:r>
            <a:r>
              <a:rPr spc="25" dirty="0"/>
              <a:t> </a:t>
            </a:r>
            <a:r>
              <a:rPr dirty="0"/>
              <a:t>Diagram</a:t>
            </a:r>
            <a:r>
              <a:rPr spc="50" dirty="0"/>
              <a:t> </a:t>
            </a:r>
            <a:r>
              <a:rPr dirty="0"/>
              <a:t>:</a:t>
            </a:r>
            <a:r>
              <a:rPr spc="10" dirty="0"/>
              <a:t> </a:t>
            </a:r>
            <a:r>
              <a:rPr spc="-10" dirty="0"/>
              <a:t>Admin</a:t>
            </a:r>
          </a:p>
        </p:txBody>
      </p:sp>
      <p:sp>
        <p:nvSpPr>
          <p:cNvPr id="4" name="object 4"/>
          <p:cNvSpPr txBox="1">
            <a:spLocks noGrp="1"/>
          </p:cNvSpPr>
          <p:nvPr>
            <p:ph type="ftr" sz="quarter" idx="5"/>
          </p:nvPr>
        </p:nvSpPr>
        <p:spPr>
          <a:xfrm>
            <a:off x="5507482" y="6631674"/>
            <a:ext cx="36365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26</a:t>
            </a:fld>
            <a:endParaRPr spc="-25" dirty="0"/>
          </a:p>
        </p:txBody>
      </p:sp>
      <p:pic>
        <p:nvPicPr>
          <p:cNvPr id="3" name="Picture 2">
            <a:extLst>
              <a:ext uri="{FF2B5EF4-FFF2-40B4-BE49-F238E27FC236}">
                <a16:creationId xmlns:a16="http://schemas.microsoft.com/office/drawing/2014/main" id="{B346DDCE-8D18-2198-57BD-1FBABDA3BDC6}"/>
              </a:ext>
            </a:extLst>
          </p:cNvPr>
          <p:cNvPicPr>
            <a:picLocks noChangeAspect="1"/>
          </p:cNvPicPr>
          <p:nvPr/>
        </p:nvPicPr>
        <p:blipFill>
          <a:blip r:embed="rId2"/>
          <a:stretch>
            <a:fillRect/>
          </a:stretch>
        </p:blipFill>
        <p:spPr>
          <a:xfrm>
            <a:off x="304800" y="838200"/>
            <a:ext cx="9296400" cy="545761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Data</a:t>
            </a:r>
            <a:r>
              <a:rPr spc="10" dirty="0"/>
              <a:t> </a:t>
            </a:r>
            <a:r>
              <a:rPr dirty="0"/>
              <a:t>Flow</a:t>
            </a:r>
            <a:r>
              <a:rPr spc="25" dirty="0"/>
              <a:t> </a:t>
            </a:r>
            <a:r>
              <a:rPr dirty="0"/>
              <a:t>Diagram</a:t>
            </a:r>
            <a:r>
              <a:rPr spc="50" dirty="0"/>
              <a:t> </a:t>
            </a:r>
            <a:r>
              <a:rPr dirty="0"/>
              <a:t>:</a:t>
            </a:r>
            <a:r>
              <a:rPr spc="10" dirty="0"/>
              <a:t> </a:t>
            </a:r>
            <a:r>
              <a:rPr spc="-20" dirty="0"/>
              <a:t>User</a:t>
            </a:r>
          </a:p>
        </p:txBody>
      </p:sp>
      <p:sp>
        <p:nvSpPr>
          <p:cNvPr id="4" name="object 4"/>
          <p:cNvSpPr txBox="1">
            <a:spLocks noGrp="1"/>
          </p:cNvSpPr>
          <p:nvPr>
            <p:ph type="ftr" sz="quarter" idx="5"/>
          </p:nvPr>
        </p:nvSpPr>
        <p:spPr>
          <a:xfrm>
            <a:off x="5507482" y="6631674"/>
            <a:ext cx="27983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27</a:t>
            </a:fld>
            <a:endParaRPr spc="-25" dirty="0"/>
          </a:p>
        </p:txBody>
      </p:sp>
      <p:pic>
        <p:nvPicPr>
          <p:cNvPr id="6" name="Picture 5">
            <a:extLst>
              <a:ext uri="{FF2B5EF4-FFF2-40B4-BE49-F238E27FC236}">
                <a16:creationId xmlns:a16="http://schemas.microsoft.com/office/drawing/2014/main" id="{4838483C-EAFB-9084-B6F7-16322F753F4C}"/>
              </a:ext>
            </a:extLst>
          </p:cNvPr>
          <p:cNvPicPr>
            <a:picLocks noChangeAspect="1"/>
          </p:cNvPicPr>
          <p:nvPr/>
        </p:nvPicPr>
        <p:blipFill>
          <a:blip r:embed="rId2"/>
          <a:stretch>
            <a:fillRect/>
          </a:stretch>
        </p:blipFill>
        <p:spPr>
          <a:xfrm>
            <a:off x="0" y="838201"/>
            <a:ext cx="9906000" cy="544867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4805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4090035"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Entity</a:t>
            </a:r>
            <a:r>
              <a:rPr sz="3000" b="1" spc="-70" dirty="0">
                <a:latin typeface="Calibri"/>
                <a:cs typeface="Calibri"/>
              </a:rPr>
              <a:t> </a:t>
            </a:r>
            <a:r>
              <a:rPr sz="3000" b="1" dirty="0">
                <a:latin typeface="Calibri"/>
                <a:cs typeface="Calibri"/>
              </a:rPr>
              <a:t>Relation</a:t>
            </a:r>
            <a:r>
              <a:rPr sz="3000" b="1" spc="-60" dirty="0">
                <a:latin typeface="Calibri"/>
                <a:cs typeface="Calibri"/>
              </a:rPr>
              <a:t> </a:t>
            </a:r>
            <a:r>
              <a:rPr sz="3000" b="1" dirty="0">
                <a:latin typeface="Calibri"/>
                <a:cs typeface="Calibri"/>
              </a:rPr>
              <a:t>Diagram</a:t>
            </a:r>
            <a:r>
              <a:rPr sz="3000" b="1" spc="-85" dirty="0">
                <a:latin typeface="Calibri"/>
                <a:cs typeface="Calibri"/>
              </a:rPr>
              <a:t> </a:t>
            </a:r>
            <a:r>
              <a:rPr sz="3000" b="1" spc="-25" dirty="0">
                <a:latin typeface="Calibri"/>
                <a:cs typeface="Calibri"/>
              </a:rPr>
              <a:t>:-</a:t>
            </a:r>
            <a:endParaRPr sz="3000" dirty="0">
              <a:latin typeface="Calibri"/>
              <a:cs typeface="Calibri"/>
            </a:endParaRPr>
          </a:p>
        </p:txBody>
      </p:sp>
    </p:spTree>
    <p:extLst>
      <p:ext uri="{BB962C8B-B14F-4D97-AF65-F5344CB8AC3E}">
        <p14:creationId xmlns:p14="http://schemas.microsoft.com/office/powerpoint/2010/main" val="55414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94211" y="6619747"/>
            <a:ext cx="18097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181818"/>
                </a:solidFill>
                <a:latin typeface="Calibri"/>
                <a:cs typeface="Calibri"/>
              </a:rPr>
              <a:t>30</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2" y="6620662"/>
            <a:ext cx="3182493" cy="197490"/>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a:t>
            </a:r>
            <a:r>
              <a:rPr lang="en-US" sz="1200" spc="-50" dirty="0">
                <a:solidFill>
                  <a:srgbClr val="181818"/>
                </a:solidFill>
                <a:latin typeface="Roboto Lt"/>
                <a:cs typeface="Roboto Lt"/>
              </a:rPr>
              <a:t>Learning management system</a:t>
            </a:r>
            <a:r>
              <a:rPr sz="1200" spc="-50" dirty="0">
                <a:solidFill>
                  <a:srgbClr val="181818"/>
                </a:solidFill>
                <a:latin typeface="Roboto Lt"/>
                <a:cs typeface="Roboto Lt"/>
              </a:rPr>
              <a:t>)</a:t>
            </a:r>
            <a:endParaRPr sz="1200" dirty="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Enitiy</a:t>
            </a:r>
            <a:r>
              <a:rPr spc="50" dirty="0"/>
              <a:t> </a:t>
            </a:r>
            <a:r>
              <a:rPr dirty="0"/>
              <a:t>Relation</a:t>
            </a:r>
            <a:r>
              <a:rPr spc="65" dirty="0"/>
              <a:t> </a:t>
            </a:r>
            <a:r>
              <a:rPr spc="-10" dirty="0"/>
              <a:t>Diagram</a:t>
            </a:r>
          </a:p>
        </p:txBody>
      </p:sp>
      <p:pic>
        <p:nvPicPr>
          <p:cNvPr id="16" name="Picture 15">
            <a:extLst>
              <a:ext uri="{FF2B5EF4-FFF2-40B4-BE49-F238E27FC236}">
                <a16:creationId xmlns:a16="http://schemas.microsoft.com/office/drawing/2014/main" id="{D56C8F62-7E95-8532-B234-34349EC9D152}"/>
              </a:ext>
            </a:extLst>
          </p:cNvPr>
          <p:cNvPicPr>
            <a:picLocks noChangeAspect="1"/>
          </p:cNvPicPr>
          <p:nvPr/>
        </p:nvPicPr>
        <p:blipFill>
          <a:blip r:embed="rId5"/>
          <a:stretch>
            <a:fillRect/>
          </a:stretch>
        </p:blipFill>
        <p:spPr>
          <a:xfrm>
            <a:off x="533400" y="981691"/>
            <a:ext cx="7772400" cy="53553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3280156" cy="936154"/>
          </a:xfrm>
          <a:prstGeom prst="rect">
            <a:avLst/>
          </a:prstGeom>
        </p:spPr>
        <p:txBody>
          <a:bodyPr vert="horz" wrap="square" lIns="0" tIns="12700" rIns="0" bIns="0" rtlCol="0">
            <a:spAutoFit/>
          </a:bodyPr>
          <a:lstStyle/>
          <a:p>
            <a:pPr marL="12700">
              <a:lnSpc>
                <a:spcPct val="100000"/>
              </a:lnSpc>
              <a:spcBef>
                <a:spcPts val="100"/>
              </a:spcBef>
            </a:pPr>
            <a:r>
              <a:rPr lang="en-US" sz="6000" i="1" spc="-10" dirty="0">
                <a:solidFill>
                  <a:srgbClr val="1D2F63"/>
                </a:solidFill>
              </a:rPr>
              <a:t>Abstract</a:t>
            </a:r>
            <a:endParaRPr sz="6000" dirty="0">
              <a:latin typeface="Roboto Cn"/>
              <a:cs typeface="Roboto C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7091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254000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Class</a:t>
            </a:r>
            <a:r>
              <a:rPr sz="3000" b="1" spc="-35" dirty="0">
                <a:latin typeface="Calibri"/>
                <a:cs typeface="Calibri"/>
              </a:rPr>
              <a:t> </a:t>
            </a:r>
            <a:r>
              <a:rPr sz="3000" b="1" dirty="0">
                <a:latin typeface="Calibri"/>
                <a:cs typeface="Calibri"/>
              </a:rPr>
              <a:t>Diagram</a:t>
            </a:r>
            <a:r>
              <a:rPr sz="3000" b="1" spc="-6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E461-A471-D8BA-CC21-7C1CE5127340}"/>
              </a:ext>
            </a:extLst>
          </p:cNvPr>
          <p:cNvSpPr>
            <a:spLocks noGrp="1"/>
          </p:cNvSpPr>
          <p:nvPr>
            <p:ph type="title"/>
          </p:nvPr>
        </p:nvSpPr>
        <p:spPr/>
        <p:txBody>
          <a:bodyPr/>
          <a:lstStyle/>
          <a:p>
            <a:r>
              <a:rPr lang="en-US" dirty="0"/>
              <a:t>Class Diagram</a:t>
            </a:r>
          </a:p>
        </p:txBody>
      </p:sp>
      <p:pic>
        <p:nvPicPr>
          <p:cNvPr id="6" name="Picture 5" descr="A diagram of a course&#10;&#10;Description automatically generated">
            <a:extLst>
              <a:ext uri="{FF2B5EF4-FFF2-40B4-BE49-F238E27FC236}">
                <a16:creationId xmlns:a16="http://schemas.microsoft.com/office/drawing/2014/main" id="{66E71E55-F8E5-1A79-D03C-D5CD0ACB0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14400"/>
            <a:ext cx="7189428" cy="5486400"/>
          </a:xfrm>
          <a:prstGeom prst="rect">
            <a:avLst/>
          </a:prstGeom>
        </p:spPr>
      </p:pic>
      <p:sp>
        <p:nvSpPr>
          <p:cNvPr id="4" name="object 10">
            <a:extLst>
              <a:ext uri="{FF2B5EF4-FFF2-40B4-BE49-F238E27FC236}">
                <a16:creationId xmlns:a16="http://schemas.microsoft.com/office/drawing/2014/main" id="{BC28F365-1014-5058-CA10-58946008D92A}"/>
              </a:ext>
            </a:extLst>
          </p:cNvPr>
          <p:cNvSpPr txBox="1"/>
          <p:nvPr/>
        </p:nvSpPr>
        <p:spPr>
          <a:xfrm>
            <a:off x="5507482" y="6620662"/>
            <a:ext cx="3182493" cy="197490"/>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a:t>
            </a:r>
            <a:r>
              <a:rPr lang="en-US" sz="1200" spc="-50" dirty="0">
                <a:solidFill>
                  <a:srgbClr val="181818"/>
                </a:solidFill>
                <a:latin typeface="Roboto Lt"/>
                <a:cs typeface="Roboto Lt"/>
              </a:rPr>
              <a:t>Learning management system</a:t>
            </a:r>
            <a:r>
              <a:rPr sz="1200" spc="-50" dirty="0">
                <a:solidFill>
                  <a:srgbClr val="181818"/>
                </a:solidFill>
                <a:latin typeface="Roboto Lt"/>
                <a:cs typeface="Roboto Lt"/>
              </a:rPr>
              <a:t>)</a:t>
            </a:r>
            <a:endParaRPr sz="1200" dirty="0">
              <a:latin typeface="Roboto Lt"/>
              <a:cs typeface="Roboto Lt"/>
            </a:endParaRPr>
          </a:p>
        </p:txBody>
      </p:sp>
    </p:spTree>
    <p:extLst>
      <p:ext uri="{BB962C8B-B14F-4D97-AF65-F5344CB8AC3E}">
        <p14:creationId xmlns:p14="http://schemas.microsoft.com/office/powerpoint/2010/main" val="446055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7013956" cy="939800"/>
          </a:xfrm>
          <a:prstGeom prst="rect">
            <a:avLst/>
          </a:prstGeom>
        </p:spPr>
        <p:txBody>
          <a:bodyPr vert="horz" wrap="square" lIns="0" tIns="12700" rIns="0" bIns="0" rtlCol="0">
            <a:spAutoFit/>
          </a:bodyPr>
          <a:lstStyle/>
          <a:p>
            <a:pPr marL="12700">
              <a:lnSpc>
                <a:spcPct val="100000"/>
              </a:lnSpc>
              <a:spcBef>
                <a:spcPts val="100"/>
              </a:spcBef>
            </a:pPr>
            <a:r>
              <a:rPr sz="6000" i="1" spc="-30" dirty="0">
                <a:solidFill>
                  <a:srgbClr val="1D2F63"/>
                </a:solidFill>
                <a:latin typeface="Roboto Cn"/>
                <a:cs typeface="Roboto Cn"/>
              </a:rPr>
              <a:t>Database</a:t>
            </a:r>
            <a:r>
              <a:rPr sz="6000" i="1" spc="-290" dirty="0">
                <a:solidFill>
                  <a:srgbClr val="1D2F63"/>
                </a:solidFill>
                <a:latin typeface="Roboto Cn"/>
                <a:cs typeface="Roboto Cn"/>
              </a:rPr>
              <a:t> </a:t>
            </a:r>
            <a:r>
              <a:rPr sz="6000" i="1" spc="-40" dirty="0">
                <a:solidFill>
                  <a:srgbClr val="1D2F63"/>
                </a:solidFill>
                <a:latin typeface="Roboto Cn"/>
                <a:cs typeface="Roboto Cn"/>
              </a:rPr>
              <a:t>Schema</a:t>
            </a:r>
            <a:endParaRPr sz="6000" dirty="0">
              <a:latin typeface="Roboto Cn"/>
              <a:cs typeface="Roboto C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User</a:t>
            </a:r>
            <a:endParaRPr spc="-10" dirty="0"/>
          </a:p>
        </p:txBody>
      </p:sp>
      <p:sp>
        <p:nvSpPr>
          <p:cNvPr id="4" name="object 4"/>
          <p:cNvSpPr txBox="1">
            <a:spLocks noGrp="1"/>
          </p:cNvSpPr>
          <p:nvPr>
            <p:ph type="ftr" sz="quarter" idx="5"/>
          </p:nvPr>
        </p:nvSpPr>
        <p:spPr>
          <a:xfrm>
            <a:off x="5507482" y="6631675"/>
            <a:ext cx="36365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a:t>
            </a:fld>
            <a:endParaRPr spc="-25" dirty="0"/>
          </a:p>
        </p:txBody>
      </p:sp>
      <p:pic>
        <p:nvPicPr>
          <p:cNvPr id="8" name="Picture 7" descr="A table with text and numbers&#10;&#10;Description automatically generated with medium confidence">
            <a:extLst>
              <a:ext uri="{FF2B5EF4-FFF2-40B4-BE49-F238E27FC236}">
                <a16:creationId xmlns:a16="http://schemas.microsoft.com/office/drawing/2014/main" id="{92F3F561-D7D3-93BF-BB80-9BAA5C9C3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86" y="761999"/>
            <a:ext cx="11884614" cy="318439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Course</a:t>
            </a:r>
            <a:endParaRPr spc="-10" dirty="0"/>
          </a:p>
        </p:txBody>
      </p:sp>
      <p:sp>
        <p:nvSpPr>
          <p:cNvPr id="4" name="object 4"/>
          <p:cNvSpPr txBox="1">
            <a:spLocks noGrp="1"/>
          </p:cNvSpPr>
          <p:nvPr>
            <p:ph type="ftr" sz="quarter" idx="5"/>
          </p:nvPr>
        </p:nvSpPr>
        <p:spPr>
          <a:xfrm>
            <a:off x="5507482" y="6631675"/>
            <a:ext cx="32555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a:t>
            </a:fld>
            <a:endParaRPr spc="-25" dirty="0"/>
          </a:p>
        </p:txBody>
      </p:sp>
      <p:pic>
        <p:nvPicPr>
          <p:cNvPr id="9" name="Picture 8" descr="A screen shot of a course schema&#10;&#10;Description automatically generated">
            <a:extLst>
              <a:ext uri="{FF2B5EF4-FFF2-40B4-BE49-F238E27FC236}">
                <a16:creationId xmlns:a16="http://schemas.microsoft.com/office/drawing/2014/main" id="{4D3D1033-CDBC-C209-49B4-9AF0ACFA4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0" y="838200"/>
            <a:ext cx="12033959" cy="31242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Video</a:t>
            </a:r>
            <a:endParaRPr spc="-10" dirty="0"/>
          </a:p>
        </p:txBody>
      </p:sp>
      <p:sp>
        <p:nvSpPr>
          <p:cNvPr id="4" name="object 4"/>
          <p:cNvSpPr txBox="1">
            <a:spLocks noGrp="1"/>
          </p:cNvSpPr>
          <p:nvPr>
            <p:ph type="ftr" sz="quarter" idx="5"/>
          </p:nvPr>
        </p:nvSpPr>
        <p:spPr>
          <a:xfrm>
            <a:off x="5507482" y="6631675"/>
            <a:ext cx="34841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a:t>
            </a:fld>
            <a:endParaRPr spc="-25" dirty="0"/>
          </a:p>
        </p:txBody>
      </p:sp>
      <p:pic>
        <p:nvPicPr>
          <p:cNvPr id="7" name="Picture 6" descr="A table with text and numbers&#10;&#10;Description automatically generated">
            <a:extLst>
              <a:ext uri="{FF2B5EF4-FFF2-40B4-BE49-F238E27FC236}">
                <a16:creationId xmlns:a16="http://schemas.microsoft.com/office/drawing/2014/main" id="{E62587D3-78F9-8218-C68D-16BB68080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47" y="838200"/>
            <a:ext cx="11893106" cy="242055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Order</a:t>
            </a:r>
            <a:endParaRPr spc="-10" dirty="0"/>
          </a:p>
        </p:txBody>
      </p:sp>
      <p:sp>
        <p:nvSpPr>
          <p:cNvPr id="4" name="object 4"/>
          <p:cNvSpPr txBox="1">
            <a:spLocks noGrp="1"/>
          </p:cNvSpPr>
          <p:nvPr>
            <p:ph type="ftr" sz="quarter" idx="5"/>
          </p:nvPr>
        </p:nvSpPr>
        <p:spPr>
          <a:xfrm>
            <a:off x="5507482" y="6631675"/>
            <a:ext cx="33317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a:t>
            </a:fld>
            <a:endParaRPr spc="-25" dirty="0"/>
          </a:p>
        </p:txBody>
      </p:sp>
      <p:pic>
        <p:nvPicPr>
          <p:cNvPr id="7" name="Picture 6" descr="A table with numbers and letters&#10;&#10;Description automatically generated">
            <a:extLst>
              <a:ext uri="{FF2B5EF4-FFF2-40B4-BE49-F238E27FC236}">
                <a16:creationId xmlns:a16="http://schemas.microsoft.com/office/drawing/2014/main" id="{2BEA5122-9C3F-DF4C-7E15-23D7CADF7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03" y="837151"/>
            <a:ext cx="11877277" cy="276881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Review</a:t>
            </a:r>
            <a:endParaRPr spc="-10" dirty="0"/>
          </a:p>
        </p:txBody>
      </p:sp>
      <p:sp>
        <p:nvSpPr>
          <p:cNvPr id="4" name="object 4"/>
          <p:cNvSpPr txBox="1">
            <a:spLocks noGrp="1"/>
          </p:cNvSpPr>
          <p:nvPr>
            <p:ph type="ftr" sz="quarter" idx="5"/>
          </p:nvPr>
        </p:nvSpPr>
        <p:spPr>
          <a:xfrm>
            <a:off x="5507482" y="6631675"/>
            <a:ext cx="30269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a:t>
            </a:fld>
            <a:endParaRPr spc="-25" dirty="0"/>
          </a:p>
        </p:txBody>
      </p:sp>
      <p:pic>
        <p:nvPicPr>
          <p:cNvPr id="7" name="Picture 6" descr="A table with text and numbers&#10;&#10;Description automatically generated">
            <a:extLst>
              <a:ext uri="{FF2B5EF4-FFF2-40B4-BE49-F238E27FC236}">
                <a16:creationId xmlns:a16="http://schemas.microsoft.com/office/drawing/2014/main" id="{1D119570-6D9B-CC0F-3887-1DC0D37F8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99" y="811055"/>
            <a:ext cx="11954002" cy="26179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5794756" cy="939800"/>
          </a:xfrm>
          <a:prstGeom prst="rect">
            <a:avLst/>
          </a:prstGeom>
        </p:spPr>
        <p:txBody>
          <a:bodyPr vert="horz" wrap="square" lIns="0" tIns="12700" rIns="0" bIns="0" rtlCol="0">
            <a:spAutoFit/>
          </a:bodyPr>
          <a:lstStyle/>
          <a:p>
            <a:pPr marL="12700">
              <a:lnSpc>
                <a:spcPct val="100000"/>
              </a:lnSpc>
              <a:spcBef>
                <a:spcPts val="100"/>
              </a:spcBef>
            </a:pPr>
            <a:r>
              <a:rPr sz="6000" b="1" i="1" spc="-55" dirty="0">
                <a:solidFill>
                  <a:srgbClr val="1D2F63"/>
                </a:solidFill>
                <a:latin typeface="Roboto Cn"/>
                <a:cs typeface="Roboto Cn"/>
              </a:rPr>
              <a:t>Implementation</a:t>
            </a:r>
            <a:endParaRPr sz="6000" dirty="0">
              <a:latin typeface="Roboto Cn"/>
              <a:cs typeface="Roboto Cn"/>
            </a:endParaRPr>
          </a:p>
        </p:txBody>
      </p:sp>
      <p:sp>
        <p:nvSpPr>
          <p:cNvPr id="3" name="object 3"/>
          <p:cNvSpPr txBox="1"/>
          <p:nvPr/>
        </p:nvSpPr>
        <p:spPr>
          <a:xfrm>
            <a:off x="1139444" y="4679950"/>
            <a:ext cx="2028825"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User</a:t>
            </a:r>
            <a:r>
              <a:rPr sz="3000" b="1" spc="-60" dirty="0">
                <a:latin typeface="Calibri"/>
                <a:cs typeface="Calibri"/>
              </a:rPr>
              <a:t> </a:t>
            </a:r>
            <a:r>
              <a:rPr sz="3000" b="1" dirty="0">
                <a:latin typeface="Calibri"/>
                <a:cs typeface="Calibri"/>
              </a:rPr>
              <a:t>Panel</a:t>
            </a:r>
            <a:r>
              <a:rPr sz="3000" b="1" spc="-4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Homepage</a:t>
            </a:r>
          </a:p>
        </p:txBody>
      </p:sp>
      <p:sp>
        <p:nvSpPr>
          <p:cNvPr id="4" name="object 4"/>
          <p:cNvSpPr txBox="1">
            <a:spLocks noGrp="1"/>
          </p:cNvSpPr>
          <p:nvPr>
            <p:ph type="ftr" sz="quarter" idx="5"/>
          </p:nvPr>
        </p:nvSpPr>
        <p:spPr>
          <a:xfrm>
            <a:off x="5507482" y="6631674"/>
            <a:ext cx="29507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a:t>
            </a:fld>
            <a:endParaRPr spc="-25" dirty="0"/>
          </a:p>
        </p:txBody>
      </p:sp>
      <p:pic>
        <p:nvPicPr>
          <p:cNvPr id="7" name="Picture 6" descr="A screenshot of a website&#10;&#10;Description automatically generated">
            <a:extLst>
              <a:ext uri="{FF2B5EF4-FFF2-40B4-BE49-F238E27FC236}">
                <a16:creationId xmlns:a16="http://schemas.microsoft.com/office/drawing/2014/main" id="{FA1FE904-E267-12BD-D1E6-9F454F249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756559"/>
            <a:ext cx="10287000" cy="572044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Abstract</a:t>
            </a:r>
          </a:p>
        </p:txBody>
      </p:sp>
      <p:sp>
        <p:nvSpPr>
          <p:cNvPr id="14" name="object 14"/>
          <p:cNvSpPr txBox="1">
            <a:spLocks noGrp="1"/>
          </p:cNvSpPr>
          <p:nvPr>
            <p:ph type="ftr" sz="quarter" idx="5"/>
          </p:nvPr>
        </p:nvSpPr>
        <p:spPr>
          <a:xfrm>
            <a:off x="5507482" y="6631675"/>
            <a:ext cx="3030093"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15" name="object 15"/>
          <p:cNvSpPr txBox="1"/>
          <p:nvPr/>
        </p:nvSpPr>
        <p:spPr>
          <a:xfrm>
            <a:off x="11171935" y="6657847"/>
            <a:ext cx="102870" cy="177800"/>
          </a:xfrm>
          <a:prstGeom prst="rect">
            <a:avLst/>
          </a:prstGeom>
        </p:spPr>
        <p:txBody>
          <a:bodyPr vert="horz" wrap="square" lIns="0" tIns="0" rIns="0" bIns="0" rtlCol="0">
            <a:spAutoFit/>
          </a:bodyPr>
          <a:lstStyle/>
          <a:p>
            <a:pPr marL="12700">
              <a:lnSpc>
                <a:spcPts val="1240"/>
              </a:lnSpc>
            </a:pPr>
            <a:r>
              <a:rPr sz="1200" b="1" spc="-50" dirty="0">
                <a:solidFill>
                  <a:srgbClr val="181818"/>
                </a:solidFill>
                <a:latin typeface="Calibri"/>
                <a:cs typeface="Calibri"/>
              </a:rPr>
              <a:t>4</a:t>
            </a:r>
            <a:endParaRPr sz="1200">
              <a:latin typeface="Calibri"/>
              <a:cs typeface="Calibri"/>
            </a:endParaRPr>
          </a:p>
        </p:txBody>
      </p:sp>
      <p:sp>
        <p:nvSpPr>
          <p:cNvPr id="13" name="object 13"/>
          <p:cNvSpPr txBox="1"/>
          <p:nvPr/>
        </p:nvSpPr>
        <p:spPr>
          <a:xfrm>
            <a:off x="286004" y="987399"/>
            <a:ext cx="11602085" cy="4199868"/>
          </a:xfrm>
          <a:prstGeom prst="rect">
            <a:avLst/>
          </a:prstGeom>
        </p:spPr>
        <p:txBody>
          <a:bodyPr vert="horz" wrap="square" lIns="0" tIns="12700" rIns="0" bIns="0" rtlCol="0">
            <a:spAutoFit/>
          </a:bodyPr>
          <a:lstStyle/>
          <a:p>
            <a:pPr marL="393700" marR="5080" indent="-381635">
              <a:lnSpc>
                <a:spcPct val="114999"/>
              </a:lnSpc>
              <a:spcBef>
                <a:spcPts val="100"/>
              </a:spcBef>
              <a:buSzPct val="120000"/>
              <a:buFont typeface="Wingdings"/>
              <a:buChar char=""/>
              <a:tabLst>
                <a:tab pos="3937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Learning Management System is an online platform that helps students learn by joining courses.</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marR="5715" indent="-381635">
              <a:lnSpc>
                <a:spcPct val="115100"/>
              </a:lnSpc>
              <a:spcBef>
                <a:spcPts val="2000"/>
              </a:spcBef>
              <a:buSzPct val="120000"/>
              <a:buFont typeface="Wingdings"/>
              <a:buChar char=""/>
              <a:tabLst>
                <a:tab pos="3937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This project will include multiple course </a:t>
            </a:r>
            <a:r>
              <a:rPr lang="en-IN" sz="2000" b="0" i="0" u="none" strike="noStrike" dirty="0">
                <a:solidFill>
                  <a:srgbClr val="1F1F1F"/>
                </a:solidFill>
                <a:effectLst/>
                <a:highlight>
                  <a:srgbClr val="FFFFFF"/>
                </a:highlight>
                <a:latin typeface="Roboto" panose="02000000000000000000" pitchFamily="2" charset="0"/>
                <a:ea typeface="Roboto" panose="02000000000000000000" pitchFamily="2" charset="0"/>
                <a:cs typeface="Roboto" panose="02000000000000000000" pitchFamily="2" charset="0"/>
              </a:rPr>
              <a:t>enrolment</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study material access, lifetime course access, student management.</a:t>
            </a:r>
            <a:endParaRPr lang="en-IN" sz="2000" spc="225" dirty="0">
              <a:latin typeface="Roboto" panose="02000000000000000000" pitchFamily="2" charset="0"/>
              <a:ea typeface="Roboto" panose="02000000000000000000" pitchFamily="2" charset="0"/>
              <a:cs typeface="Roboto" panose="02000000000000000000" pitchFamily="2" charset="0"/>
            </a:endParaRPr>
          </a:p>
          <a:p>
            <a:pPr marL="393700" marR="5715" indent="-381635">
              <a:lnSpc>
                <a:spcPct val="115100"/>
              </a:lnSpc>
              <a:spcBef>
                <a:spcPts val="2000"/>
              </a:spcBef>
              <a:buSzPct val="120000"/>
              <a:buFont typeface="Wingdings"/>
              <a:buChar char=""/>
              <a:tabLst>
                <a:tab pos="3937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This system will allow instructors to create and manage courses, upload study materials, and interact with students.</a:t>
            </a:r>
            <a:endParaRPr lang="en-IN" sz="2000" spc="-95" dirty="0">
              <a:latin typeface="Roboto" panose="02000000000000000000" pitchFamily="2" charset="0"/>
              <a:ea typeface="Roboto" panose="02000000000000000000" pitchFamily="2" charset="0"/>
              <a:cs typeface="Roboto" panose="02000000000000000000" pitchFamily="2" charset="0"/>
            </a:endParaRPr>
          </a:p>
          <a:p>
            <a:pPr marL="393700" marR="5715" indent="-381635">
              <a:lnSpc>
                <a:spcPct val="115100"/>
              </a:lnSpc>
              <a:spcBef>
                <a:spcPts val="2000"/>
              </a:spcBef>
              <a:buSzPct val="120000"/>
              <a:buFont typeface="Wingdings"/>
              <a:buChar char=""/>
              <a:tabLst>
                <a:tab pos="3937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LMS will offer a user-friendly dashboard for easy navigation and a smooth learning experience.</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marR="6350" indent="-381635">
              <a:lnSpc>
                <a:spcPct val="114999"/>
              </a:lnSpc>
              <a:spcBef>
                <a:spcPts val="2005"/>
              </a:spcBef>
              <a:buSzPct val="120000"/>
              <a:buFont typeface="Wingdings"/>
              <a:buChar char=""/>
              <a:tabLst>
                <a:tab pos="393700" algn="l"/>
                <a:tab pos="984885" algn="l"/>
                <a:tab pos="2147570" algn="l"/>
                <a:tab pos="2692400" algn="l"/>
                <a:tab pos="3336925" algn="l"/>
                <a:tab pos="3703954" algn="l"/>
                <a:tab pos="4396105" algn="l"/>
                <a:tab pos="5892800" algn="l"/>
                <a:tab pos="6478270" algn="l"/>
                <a:tab pos="7636509" algn="l"/>
                <a:tab pos="8805545" algn="l"/>
                <a:tab pos="9172575" algn="l"/>
                <a:tab pos="9697085" algn="l"/>
                <a:tab pos="10742930" algn="l"/>
                <a:tab pos="11228705"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platform will provide admins with tools to manage users, courses, and track overall system performance.</a:t>
            </a:r>
            <a:endParaRPr lang="en-IN"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5794756" cy="939800"/>
          </a:xfrm>
          <a:prstGeom prst="rect">
            <a:avLst/>
          </a:prstGeom>
        </p:spPr>
        <p:txBody>
          <a:bodyPr vert="horz" wrap="square" lIns="0" tIns="12700" rIns="0" bIns="0" rtlCol="0">
            <a:spAutoFit/>
          </a:bodyPr>
          <a:lstStyle/>
          <a:p>
            <a:pPr marL="12700">
              <a:lnSpc>
                <a:spcPct val="100000"/>
              </a:lnSpc>
              <a:spcBef>
                <a:spcPts val="100"/>
              </a:spcBef>
            </a:pPr>
            <a:r>
              <a:rPr sz="6000" i="1" spc="-60" dirty="0">
                <a:solidFill>
                  <a:srgbClr val="1D2F63"/>
                </a:solidFill>
                <a:latin typeface="Roboto Cn"/>
                <a:cs typeface="Roboto Cn"/>
              </a:rPr>
              <a:t>Limitations</a:t>
            </a:r>
            <a:endParaRPr sz="6000" dirty="0">
              <a:latin typeface="Roboto Cn"/>
              <a:cs typeface="Roboto C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Limitations</a:t>
            </a:r>
          </a:p>
        </p:txBody>
      </p:sp>
      <p:sp>
        <p:nvSpPr>
          <p:cNvPr id="14" name="object 14"/>
          <p:cNvSpPr txBox="1">
            <a:spLocks noGrp="1"/>
          </p:cNvSpPr>
          <p:nvPr>
            <p:ph type="ftr" sz="quarter" idx="5"/>
          </p:nvPr>
        </p:nvSpPr>
        <p:spPr>
          <a:xfrm>
            <a:off x="5507481" y="6631674"/>
            <a:ext cx="3639693"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15" name="object 15"/>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71</a:t>
            </a:r>
            <a:endParaRPr sz="1200">
              <a:latin typeface="Calibri"/>
              <a:cs typeface="Calibri"/>
            </a:endParaRPr>
          </a:p>
        </p:txBody>
      </p:sp>
      <p:sp>
        <p:nvSpPr>
          <p:cNvPr id="13" name="object 13"/>
          <p:cNvSpPr txBox="1"/>
          <p:nvPr/>
        </p:nvSpPr>
        <p:spPr>
          <a:xfrm>
            <a:off x="209804" y="971550"/>
            <a:ext cx="11646915" cy="4260782"/>
          </a:xfrm>
          <a:prstGeom prst="rect">
            <a:avLst/>
          </a:prstGeom>
        </p:spPr>
        <p:txBody>
          <a:bodyPr vert="horz" wrap="square" lIns="0" tIns="53975" rIns="0" bIns="0" rtlCol="0">
            <a:spAutoFit/>
          </a:bodyPr>
          <a:lstStyle/>
          <a:p>
            <a:pPr marL="355600" marR="151765" indent="-343535">
              <a:spcBef>
                <a:spcPts val="425"/>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Competition:</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There are many other LMS platforms available, making it challenging to stand out and attract users.</a:t>
            </a:r>
            <a:endParaRPr sz="2400" dirty="0">
              <a:latin typeface="Roboto" panose="02000000000000000000" pitchFamily="2" charset="0"/>
              <a:ea typeface="Roboto" panose="02000000000000000000" pitchFamily="2" charset="0"/>
              <a:cs typeface="Roboto" panose="02000000000000000000" pitchFamily="2" charset="0"/>
            </a:endParaRPr>
          </a:p>
          <a:p>
            <a:pPr marL="355600" marR="775970" indent="-343535">
              <a:spcBef>
                <a:spcPts val="1015"/>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Technical Issues: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The platform may experience slow loading times, crashes, or bugs that disrupt the learning experience.</a:t>
            </a:r>
            <a:endParaRPr sz="2400" dirty="0">
              <a:latin typeface="Roboto" panose="02000000000000000000" pitchFamily="2" charset="0"/>
              <a:ea typeface="Roboto" panose="02000000000000000000" pitchFamily="2" charset="0"/>
              <a:cs typeface="Roboto" panose="02000000000000000000" pitchFamily="2" charset="0"/>
            </a:endParaRPr>
          </a:p>
          <a:p>
            <a:pPr marL="355600" marR="464184" indent="-343535">
              <a:spcBef>
                <a:spcPts val="1000"/>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 Limitations: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Some LMS platforms may have a limited selection of courses, restricting learners’ choices compared to larger platforms.</a:t>
            </a:r>
            <a:endParaRPr sz="2400" dirty="0">
              <a:latin typeface="Roboto" panose="02000000000000000000" pitchFamily="2" charset="0"/>
              <a:ea typeface="Roboto" panose="02000000000000000000" pitchFamily="2" charset="0"/>
              <a:cs typeface="Roboto" panose="02000000000000000000" pitchFamily="2" charset="0"/>
            </a:endParaRPr>
          </a:p>
          <a:p>
            <a:pPr marL="355600" marR="5080" indent="-343535">
              <a:spcBef>
                <a:spcPts val="1000"/>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Accessibility Challenges: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may face issues accessing the platform on certain devices or in areas with poor internet connectivity.</a:t>
            </a:r>
          </a:p>
          <a:p>
            <a:pPr marL="355600" marR="5080" indent="-343535">
              <a:spcBef>
                <a:spcPts val="1000"/>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User Engagement: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Keeping learners motivated and engaged can be difficult, especially in self-paced courses without interactive elements.</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58709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Future</a:t>
            </a:r>
            <a:r>
              <a:rPr sz="6000" i="1" spc="-295" dirty="0">
                <a:solidFill>
                  <a:srgbClr val="1D2F63"/>
                </a:solidFill>
                <a:latin typeface="Roboto Cn"/>
                <a:cs typeface="Roboto Cn"/>
              </a:rPr>
              <a:t> </a:t>
            </a:r>
            <a:r>
              <a:rPr sz="6000" i="1" spc="-30" dirty="0">
                <a:solidFill>
                  <a:srgbClr val="1D2F63"/>
                </a:solidFill>
                <a:latin typeface="Roboto Cn"/>
                <a:cs typeface="Roboto Cn"/>
              </a:rPr>
              <a:t>Scope</a:t>
            </a:r>
            <a:endParaRPr sz="6000" dirty="0">
              <a:latin typeface="Roboto Cn"/>
              <a:cs typeface="Roboto C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Future</a:t>
            </a:r>
            <a:r>
              <a:rPr spc="30" dirty="0"/>
              <a:t> </a:t>
            </a:r>
            <a:r>
              <a:rPr spc="-10" dirty="0"/>
              <a:t>Scope</a:t>
            </a:r>
          </a:p>
        </p:txBody>
      </p:sp>
      <p:sp>
        <p:nvSpPr>
          <p:cNvPr id="14" name="object 14"/>
          <p:cNvSpPr txBox="1">
            <a:spLocks noGrp="1"/>
          </p:cNvSpPr>
          <p:nvPr>
            <p:ph type="ftr" sz="quarter" idx="5"/>
          </p:nvPr>
        </p:nvSpPr>
        <p:spPr>
          <a:xfrm>
            <a:off x="5507482" y="6631675"/>
            <a:ext cx="27983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15" name="object 15"/>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73</a:t>
            </a:r>
            <a:endParaRPr sz="1200">
              <a:latin typeface="Calibri"/>
              <a:cs typeface="Calibri"/>
            </a:endParaRPr>
          </a:p>
        </p:txBody>
      </p:sp>
      <p:sp>
        <p:nvSpPr>
          <p:cNvPr id="13" name="object 13"/>
          <p:cNvSpPr txBox="1"/>
          <p:nvPr/>
        </p:nvSpPr>
        <p:spPr>
          <a:xfrm>
            <a:off x="286004" y="979170"/>
            <a:ext cx="11601450" cy="4578946"/>
          </a:xfrm>
          <a:prstGeom prst="rect">
            <a:avLst/>
          </a:prstGeom>
        </p:spPr>
        <p:txBody>
          <a:bodyPr vert="horz" wrap="square" lIns="0" tIns="12700" rIns="0" bIns="0" rtlCol="0">
            <a:spAutoFit/>
          </a:bodyPr>
          <a:lstStyle/>
          <a:p>
            <a:pPr marL="393700" marR="7620" indent="-381635" algn="just">
              <a:lnSpc>
                <a:spcPct val="114999"/>
              </a:lnSpc>
              <a:spcBef>
                <a:spcPts val="10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Real-Time Progress Tracking:</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Implementing features that allow learners and instructors to track progress in real-time, providing insights into completed modules, quiz scores, and overall performance.</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marR="5080" indent="-381635" algn="just">
              <a:lnSpc>
                <a:spcPct val="114999"/>
              </a:lnSpc>
              <a:spcBef>
                <a:spcPts val="2005"/>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Interactive Learning Tools: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Introducing AI chatbots, virtual tutors, and discussion forums to improve learner engagement and provide instant support.</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marR="6350" indent="-381635" algn="just">
              <a:lnSpc>
                <a:spcPct val="114999"/>
              </a:lnSpc>
              <a:spcBef>
                <a:spcPts val="2005"/>
              </a:spcBef>
              <a:buFont typeface="Wingdings"/>
              <a:buChar char=""/>
              <a:tabLst>
                <a:tab pos="393700" algn="l"/>
                <a:tab pos="469265" algn="l"/>
              </a:tabLst>
            </a:pPr>
            <a:r>
              <a:rPr sz="2400" dirty="0">
                <a:latin typeface="Roboto" panose="02000000000000000000" pitchFamily="2" charset="0"/>
                <a:ea typeface="Roboto" panose="02000000000000000000" pitchFamily="2" charset="0"/>
                <a:cs typeface="Roboto" panose="02000000000000000000" pitchFamily="2" charset="0"/>
              </a:rPr>
              <a:t>	</a:t>
            </a: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Gamification &amp; Certifications: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Adding gamification elements like leaderboards, badges, and completion certificates to boost motivation and encourage learning.</a:t>
            </a:r>
          </a:p>
          <a:p>
            <a:pPr marL="393700" marR="6350" indent="-381635" algn="just">
              <a:lnSpc>
                <a:spcPct val="114999"/>
              </a:lnSpc>
              <a:spcBef>
                <a:spcPts val="2005"/>
              </a:spcBef>
              <a:buFont typeface="Wingdings"/>
              <a:buChar char=""/>
              <a:tabLst>
                <a:tab pos="393700" algn="l"/>
                <a:tab pos="469265"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Live Classes &amp; Webinars: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Enabling live video sessions, webinars, and virtual classrooms for a more interactive and engaging learning environment.</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5108956" cy="939800"/>
          </a:xfrm>
          <a:prstGeom prst="rect">
            <a:avLst/>
          </a:prstGeom>
        </p:spPr>
        <p:txBody>
          <a:bodyPr vert="horz" wrap="square" lIns="0" tIns="12700" rIns="0" bIns="0" rtlCol="0">
            <a:spAutoFit/>
          </a:bodyPr>
          <a:lstStyle/>
          <a:p>
            <a:pPr marL="12700">
              <a:lnSpc>
                <a:spcPct val="100000"/>
              </a:lnSpc>
              <a:spcBef>
                <a:spcPts val="100"/>
              </a:spcBef>
            </a:pPr>
            <a:r>
              <a:rPr sz="6000" i="1" spc="-40" dirty="0">
                <a:solidFill>
                  <a:srgbClr val="1D2F63"/>
                </a:solidFill>
                <a:latin typeface="Roboto Cn"/>
                <a:cs typeface="Roboto Cn"/>
              </a:rPr>
              <a:t>Conclusion</a:t>
            </a:r>
            <a:endParaRPr sz="6000" dirty="0">
              <a:latin typeface="Roboto Cn"/>
              <a:cs typeface="Roboto C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Conclusion</a:t>
            </a:r>
          </a:p>
        </p:txBody>
      </p:sp>
      <p:sp>
        <p:nvSpPr>
          <p:cNvPr id="14" name="object 14"/>
          <p:cNvSpPr txBox="1">
            <a:spLocks noGrp="1"/>
          </p:cNvSpPr>
          <p:nvPr>
            <p:ph type="ftr" sz="quarter" idx="5"/>
          </p:nvPr>
        </p:nvSpPr>
        <p:spPr>
          <a:xfrm>
            <a:off x="5507482" y="6631675"/>
            <a:ext cx="36365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15" name="object 15"/>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75</a:t>
            </a:r>
            <a:endParaRPr sz="1200">
              <a:latin typeface="Calibri"/>
              <a:cs typeface="Calibri"/>
            </a:endParaRPr>
          </a:p>
        </p:txBody>
      </p:sp>
      <p:sp>
        <p:nvSpPr>
          <p:cNvPr id="13" name="object 13"/>
          <p:cNvSpPr txBox="1"/>
          <p:nvPr/>
        </p:nvSpPr>
        <p:spPr>
          <a:xfrm>
            <a:off x="209804" y="971550"/>
            <a:ext cx="11676380" cy="1952458"/>
          </a:xfrm>
          <a:prstGeom prst="rect">
            <a:avLst/>
          </a:prstGeom>
        </p:spPr>
        <p:txBody>
          <a:bodyPr vert="horz" wrap="square" lIns="0" tIns="53975" rIns="0" bIns="0" rtlCol="0">
            <a:spAutoFit/>
          </a:bodyPr>
          <a:lstStyle/>
          <a:p>
            <a:pPr marL="355600" marR="5715" indent="-343535">
              <a:spcBef>
                <a:spcPts val="425"/>
              </a:spcBef>
              <a:buFont typeface="Wingdings"/>
              <a:buChar char=""/>
              <a:tabLst>
                <a:tab pos="355600" algn="l"/>
                <a:tab pos="1797050" algn="l"/>
                <a:tab pos="2846070" algn="l"/>
                <a:tab pos="4725035" algn="l"/>
                <a:tab pos="5017770" algn="l"/>
                <a:tab pos="6616700" algn="l"/>
                <a:tab pos="7814945"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An online Learning Management System (LMS) helps make learning easier and more accessible for people everywhere. It provides a structured way to take courses, track progress, and improve skills.</a:t>
            </a:r>
          </a:p>
          <a:p>
            <a:pPr marL="355600" marR="5715" indent="-343535">
              <a:spcBef>
                <a:spcPts val="425"/>
              </a:spcBef>
              <a:buFont typeface="Wingdings"/>
              <a:buChar char=""/>
              <a:tabLst>
                <a:tab pos="355600" algn="l"/>
                <a:tab pos="1797050" algn="l"/>
                <a:tab pos="2846070" algn="l"/>
                <a:tab pos="4725035" algn="l"/>
                <a:tab pos="5017770" algn="l"/>
                <a:tab pos="6616700" algn="l"/>
                <a:tab pos="7814945"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 have created an LMS that offers useful features to support both learners and teachers. With future updates and new technologies.</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10413492" y="0"/>
              <a:ext cx="1778507" cy="2991611"/>
            </a:xfrm>
            <a:prstGeom prst="rect">
              <a:avLst/>
            </a:prstGeom>
          </p:spPr>
        </p:pic>
        <p:pic>
          <p:nvPicPr>
            <p:cNvPr id="5" name="object 5"/>
            <p:cNvPicPr/>
            <p:nvPr/>
          </p:nvPicPr>
          <p:blipFill>
            <a:blip r:embed="rId4" cstate="print"/>
            <a:stretch>
              <a:fillRect/>
            </a:stretch>
          </p:blipFill>
          <p:spPr>
            <a:xfrm>
              <a:off x="0" y="400811"/>
              <a:ext cx="544067" cy="772668"/>
            </a:xfrm>
            <a:prstGeom prst="rect">
              <a:avLst/>
            </a:prstGeom>
          </p:spPr>
        </p:pic>
        <p:pic>
          <p:nvPicPr>
            <p:cNvPr id="6" name="object 6"/>
            <p:cNvPicPr/>
            <p:nvPr/>
          </p:nvPicPr>
          <p:blipFill>
            <a:blip r:embed="rId5" cstate="print"/>
            <a:stretch>
              <a:fillRect/>
            </a:stretch>
          </p:blipFill>
          <p:spPr>
            <a:xfrm>
              <a:off x="0" y="5905500"/>
              <a:ext cx="1901952" cy="952499"/>
            </a:xfrm>
            <a:prstGeom prst="rect">
              <a:avLst/>
            </a:prstGeom>
          </p:spPr>
        </p:pic>
      </p:grpSp>
      <p:sp>
        <p:nvSpPr>
          <p:cNvPr id="7" name="object 7"/>
          <p:cNvSpPr txBox="1">
            <a:spLocks noGrp="1"/>
          </p:cNvSpPr>
          <p:nvPr>
            <p:ph type="title"/>
          </p:nvPr>
        </p:nvSpPr>
        <p:spPr>
          <a:xfrm>
            <a:off x="910844" y="3109086"/>
            <a:ext cx="7699756" cy="1366520"/>
          </a:xfrm>
          <a:prstGeom prst="rect">
            <a:avLst/>
          </a:prstGeom>
        </p:spPr>
        <p:txBody>
          <a:bodyPr vert="horz" wrap="square" lIns="0" tIns="12065" rIns="0" bIns="0" rtlCol="0">
            <a:spAutoFit/>
          </a:bodyPr>
          <a:lstStyle/>
          <a:p>
            <a:pPr marL="12700">
              <a:lnSpc>
                <a:spcPct val="100000"/>
              </a:lnSpc>
              <a:spcBef>
                <a:spcPts val="95"/>
              </a:spcBef>
            </a:pPr>
            <a:r>
              <a:rPr sz="8800" i="1" dirty="0">
                <a:solidFill>
                  <a:srgbClr val="1D2F63"/>
                </a:solidFill>
                <a:latin typeface="Roboto Cn"/>
                <a:cs typeface="Roboto Cn"/>
              </a:rPr>
              <a:t>Thank</a:t>
            </a:r>
            <a:r>
              <a:rPr sz="8800" i="1" spc="-150" dirty="0">
                <a:solidFill>
                  <a:srgbClr val="1D2F63"/>
                </a:solidFill>
                <a:latin typeface="Roboto Cn"/>
                <a:cs typeface="Roboto Cn"/>
              </a:rPr>
              <a:t> </a:t>
            </a:r>
            <a:r>
              <a:rPr sz="8800" i="1" spc="-145" dirty="0">
                <a:solidFill>
                  <a:srgbClr val="1D2F63"/>
                </a:solidFill>
                <a:latin typeface="Roboto Cn"/>
                <a:cs typeface="Roboto Cn"/>
              </a:rPr>
              <a:t>You</a:t>
            </a:r>
            <a:endParaRPr sz="8800" dirty="0">
              <a:latin typeface="Roboto Cn"/>
              <a:cs typeface="Roboto C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105191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Problems</a:t>
            </a:r>
            <a:r>
              <a:rPr sz="6000" i="1" spc="-175" dirty="0">
                <a:solidFill>
                  <a:srgbClr val="1D2F63"/>
                </a:solidFill>
                <a:latin typeface="Roboto Cn"/>
                <a:cs typeface="Roboto Cn"/>
              </a:rPr>
              <a:t> </a:t>
            </a:r>
            <a:r>
              <a:rPr sz="6000" i="1" dirty="0">
                <a:solidFill>
                  <a:srgbClr val="1D2F63"/>
                </a:solidFill>
                <a:latin typeface="Roboto Cn"/>
                <a:cs typeface="Roboto Cn"/>
              </a:rPr>
              <a:t>of</a:t>
            </a:r>
            <a:r>
              <a:rPr sz="6000" i="1" spc="-160" dirty="0">
                <a:solidFill>
                  <a:srgbClr val="1D2F63"/>
                </a:solidFill>
                <a:latin typeface="Roboto Cn"/>
                <a:cs typeface="Roboto Cn"/>
              </a:rPr>
              <a:t> </a:t>
            </a:r>
            <a:r>
              <a:rPr sz="6000" i="1" spc="-10" dirty="0">
                <a:solidFill>
                  <a:srgbClr val="1D2F63"/>
                </a:solidFill>
                <a:latin typeface="Roboto Cn"/>
                <a:cs typeface="Roboto Cn"/>
              </a:rPr>
              <a:t>Existing</a:t>
            </a:r>
            <a:r>
              <a:rPr sz="6000" i="1" spc="-170" dirty="0">
                <a:solidFill>
                  <a:srgbClr val="1D2F63"/>
                </a:solidFill>
                <a:latin typeface="Roboto Cn"/>
                <a:cs typeface="Roboto Cn"/>
              </a:rPr>
              <a:t> </a:t>
            </a:r>
            <a:r>
              <a:rPr sz="6000" i="1" spc="-30" dirty="0">
                <a:solidFill>
                  <a:srgbClr val="1D2F63"/>
                </a:solidFill>
                <a:latin typeface="Roboto Cn"/>
                <a:cs typeface="Roboto Cn"/>
              </a:rPr>
              <a:t>System</a:t>
            </a:r>
            <a:endParaRPr sz="6000" dirty="0">
              <a:latin typeface="Roboto Cn"/>
              <a:cs typeface="Roboto C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718185"/>
            <a:chOff x="0" y="0"/>
            <a:chExt cx="12192000" cy="718185"/>
          </a:xfrm>
        </p:grpSpPr>
        <p:pic>
          <p:nvPicPr>
            <p:cNvPr id="3" name="object 3"/>
            <p:cNvPicPr/>
            <p:nvPr/>
          </p:nvPicPr>
          <p:blipFill>
            <a:blip r:embed="rId3" cstate="print"/>
            <a:stretch>
              <a:fillRect/>
            </a:stretch>
          </p:blipFill>
          <p:spPr>
            <a:xfrm>
              <a:off x="0" y="0"/>
              <a:ext cx="12192000" cy="711708"/>
            </a:xfrm>
            <a:prstGeom prst="rect">
              <a:avLst/>
            </a:prstGeom>
          </p:spPr>
        </p:pic>
        <p:sp>
          <p:nvSpPr>
            <p:cNvPr id="4" name="object 4"/>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grpSp>
      <p:sp>
        <p:nvSpPr>
          <p:cNvPr id="5" name="object 5"/>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6" name="object 6"/>
          <p:cNvPicPr/>
          <p:nvPr/>
        </p:nvPicPr>
        <p:blipFill>
          <a:blip r:embed="rId4" cstate="print"/>
          <a:stretch>
            <a:fillRect/>
          </a:stretch>
        </p:blipFill>
        <p:spPr>
          <a:xfrm>
            <a:off x="5448808" y="6677812"/>
            <a:ext cx="73025" cy="107950"/>
          </a:xfrm>
          <a:prstGeom prst="rect">
            <a:avLst/>
          </a:prstGeom>
        </p:spPr>
      </p:pic>
      <p:grpSp>
        <p:nvGrpSpPr>
          <p:cNvPr id="7" name="object 7"/>
          <p:cNvGrpSpPr/>
          <p:nvPr/>
        </p:nvGrpSpPr>
        <p:grpSpPr>
          <a:xfrm>
            <a:off x="10517123" y="5925311"/>
            <a:ext cx="1339850" cy="407034"/>
            <a:chOff x="10517123" y="5925311"/>
            <a:chExt cx="1339850" cy="407034"/>
          </a:xfrm>
        </p:grpSpPr>
        <p:pic>
          <p:nvPicPr>
            <p:cNvPr id="8" name="object 8"/>
            <p:cNvPicPr/>
            <p:nvPr/>
          </p:nvPicPr>
          <p:blipFill>
            <a:blip r:embed="rId5" cstate="print"/>
            <a:stretch>
              <a:fillRect/>
            </a:stretch>
          </p:blipFill>
          <p:spPr>
            <a:xfrm>
              <a:off x="10517123" y="5925311"/>
              <a:ext cx="1339596" cy="406908"/>
            </a:xfrm>
            <a:prstGeom prst="rect">
              <a:avLst/>
            </a:prstGeom>
          </p:spPr>
        </p:pic>
        <p:sp>
          <p:nvSpPr>
            <p:cNvPr id="9" name="object 9"/>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0" name="object 10"/>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sp>
        <p:nvSpPr>
          <p:cNvPr id="11" name="object 11"/>
          <p:cNvSpPr txBox="1">
            <a:spLocks noGrp="1"/>
          </p:cNvSpPr>
          <p:nvPr>
            <p:ph type="title"/>
          </p:nvPr>
        </p:nvSpPr>
        <p:spPr>
          <a:xfrm>
            <a:off x="203403" y="36398"/>
            <a:ext cx="6730797" cy="543864"/>
          </a:xfrm>
          <a:prstGeom prst="rect">
            <a:avLst/>
          </a:prstGeom>
        </p:spPr>
        <p:txBody>
          <a:bodyPr vert="horz" wrap="square" lIns="0" tIns="12065" rIns="0" bIns="0" rtlCol="0">
            <a:spAutoFit/>
          </a:bodyPr>
          <a:lstStyle/>
          <a:p>
            <a:pPr marL="12700">
              <a:lnSpc>
                <a:spcPct val="100000"/>
              </a:lnSpc>
              <a:spcBef>
                <a:spcPts val="95"/>
              </a:spcBef>
            </a:pPr>
            <a:r>
              <a:rPr dirty="0"/>
              <a:t>Problems</a:t>
            </a:r>
            <a:r>
              <a:rPr spc="175" dirty="0"/>
              <a:t> </a:t>
            </a:r>
            <a:r>
              <a:rPr dirty="0"/>
              <a:t>of</a:t>
            </a:r>
            <a:r>
              <a:rPr spc="145" dirty="0"/>
              <a:t> </a:t>
            </a:r>
            <a:r>
              <a:rPr dirty="0"/>
              <a:t>Existing</a:t>
            </a:r>
            <a:r>
              <a:rPr spc="165" dirty="0"/>
              <a:t> </a:t>
            </a:r>
            <a:r>
              <a:rPr spc="-10" dirty="0"/>
              <a:t>System</a:t>
            </a:r>
          </a:p>
        </p:txBody>
      </p:sp>
      <p:sp>
        <p:nvSpPr>
          <p:cNvPr id="13" name="object 13"/>
          <p:cNvSpPr txBox="1">
            <a:spLocks noGrp="1"/>
          </p:cNvSpPr>
          <p:nvPr>
            <p:ph type="ftr" sz="quarter" idx="5"/>
          </p:nvPr>
        </p:nvSpPr>
        <p:spPr>
          <a:xfrm>
            <a:off x="5507481" y="6631674"/>
            <a:ext cx="3792093"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6</a:t>
            </a:fld>
            <a:endParaRPr spc="-50" dirty="0"/>
          </a:p>
        </p:txBody>
      </p:sp>
      <p:sp>
        <p:nvSpPr>
          <p:cNvPr id="12" name="object 12"/>
          <p:cNvSpPr txBox="1"/>
          <p:nvPr/>
        </p:nvSpPr>
        <p:spPr>
          <a:xfrm>
            <a:off x="209804" y="852677"/>
            <a:ext cx="11677650" cy="4361579"/>
          </a:xfrm>
          <a:prstGeom prst="rect">
            <a:avLst/>
          </a:prstGeom>
        </p:spPr>
        <p:txBody>
          <a:bodyPr vert="horz" wrap="square" lIns="0" tIns="47625" rIns="0" bIns="0" rtlCol="0">
            <a:spAutoFit/>
          </a:bodyPr>
          <a:lstStyle/>
          <a:p>
            <a:pPr marL="12700" marR="5080" algn="just">
              <a:spcBef>
                <a:spcPts val="375"/>
              </a:spcBef>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When describing problems in an existing Learning Management System (LMS), it is important to find issues that make learning difficult or slow. These problems can affect students, teachers, or how the system works. Here are some common problems that an LMS might have:</a:t>
            </a:r>
            <a:endParaRPr lang="en-IN" sz="2000" dirty="0">
              <a:latin typeface="Roboto" panose="02000000000000000000" pitchFamily="2" charset="0"/>
              <a:ea typeface="Roboto" panose="02000000000000000000" pitchFamily="2" charset="0"/>
              <a:cs typeface="Roboto" panose="02000000000000000000" pitchFamily="2" charset="0"/>
            </a:endParaRPr>
          </a:p>
          <a:p>
            <a:pPr marL="354965" indent="-342265" algn="just">
              <a:lnSpc>
                <a:spcPct val="100000"/>
              </a:lnSpc>
              <a:spcBef>
                <a:spcPts val="1000"/>
              </a:spcBef>
              <a:buSzPct val="120000"/>
              <a:buFont typeface="Wingdings"/>
              <a:buChar char=""/>
              <a:tabLst>
                <a:tab pos="354965" algn="l"/>
              </a:tabLst>
            </a:pPr>
            <a:r>
              <a:rPr lang="en-IN" sz="2000" b="1" dirty="0">
                <a:latin typeface="Roboto"/>
                <a:cs typeface="Roboto"/>
              </a:rPr>
              <a:t>Limited</a:t>
            </a:r>
            <a:r>
              <a:rPr lang="en-IN" sz="2000" b="1" spc="-55" dirty="0">
                <a:latin typeface="Roboto"/>
                <a:cs typeface="Roboto"/>
              </a:rPr>
              <a:t> </a:t>
            </a:r>
            <a:r>
              <a:rPr lang="en-IN" sz="2000" b="1" dirty="0">
                <a:latin typeface="Roboto"/>
                <a:cs typeface="Roboto"/>
              </a:rPr>
              <a:t>User</a:t>
            </a:r>
            <a:r>
              <a:rPr lang="en-IN" sz="2000" b="1" spc="-65" dirty="0">
                <a:latin typeface="Roboto"/>
                <a:cs typeface="Roboto"/>
              </a:rPr>
              <a:t> </a:t>
            </a:r>
            <a:r>
              <a:rPr lang="en-IN" sz="2000" b="1" spc="-10" dirty="0">
                <a:latin typeface="Roboto"/>
                <a:cs typeface="Roboto"/>
              </a:rPr>
              <a:t>Experience:</a:t>
            </a:r>
            <a:endParaRPr lang="en-IN" sz="2000" dirty="0">
              <a:latin typeface="Roboto"/>
              <a:cs typeface="Roboto"/>
            </a:endParaRPr>
          </a:p>
          <a:p>
            <a:pPr marL="812800" marR="5715" lvl="1" indent="-342900">
              <a:lnSpc>
                <a:spcPct val="107000"/>
              </a:lnSpc>
              <a:spcBef>
                <a:spcPts val="1295"/>
              </a:spcBef>
              <a:buSzPct val="50000"/>
              <a:buFont typeface="Wingdings"/>
              <a:buChar char=""/>
              <a:tabLst>
                <a:tab pos="8128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LMS platform have a dull and basic design with few interactive features, making learning boring and less engaging for students.</a:t>
            </a:r>
            <a:endParaRPr lang="en-IN" sz="2000" dirty="0">
              <a:latin typeface="Roboto" panose="02000000000000000000" pitchFamily="2" charset="0"/>
              <a:ea typeface="Roboto" panose="02000000000000000000" pitchFamily="2" charset="0"/>
              <a:cs typeface="Roboto" panose="02000000000000000000" pitchFamily="2" charset="0"/>
            </a:endParaRPr>
          </a:p>
          <a:p>
            <a:pPr marL="419100" indent="-406400" algn="just">
              <a:lnSpc>
                <a:spcPct val="100000"/>
              </a:lnSpc>
              <a:spcBef>
                <a:spcPts val="1970"/>
              </a:spcBef>
              <a:buSzPct val="120000"/>
              <a:buFont typeface="Wingdings"/>
              <a:buChar char=""/>
              <a:tabLst>
                <a:tab pos="419100" algn="l"/>
              </a:tabLst>
            </a:pPr>
            <a:r>
              <a:rPr lang="en-IN" sz="2000" b="1" i="0" u="none" strike="noStrike" dirty="0">
                <a:solidFill>
                  <a:srgbClr val="000000"/>
                </a:solidFill>
                <a:effectLst/>
              </a:rPr>
              <a:t>Incomplete or Outdated Course Information:</a:t>
            </a:r>
            <a:endParaRPr lang="en-US" sz="2000" dirty="0">
              <a:latin typeface="Roboto"/>
              <a:cs typeface="Roboto"/>
            </a:endParaRPr>
          </a:p>
          <a:p>
            <a:pPr marL="812800" lvl="1" indent="-342900">
              <a:lnSpc>
                <a:spcPct val="100000"/>
              </a:lnSpc>
              <a:spcBef>
                <a:spcPts val="1465"/>
              </a:spcBef>
              <a:buSzPct val="50000"/>
              <a:buFont typeface="Wingdings"/>
              <a:buChar char=""/>
              <a:tabLst>
                <a:tab pos="812800" algn="l"/>
                <a:tab pos="2016760" algn="l"/>
                <a:tab pos="2416175" algn="l"/>
                <a:tab pos="3393440" algn="l"/>
                <a:tab pos="4594225" algn="l"/>
                <a:tab pos="5210175" algn="l"/>
                <a:tab pos="5634990" algn="l"/>
                <a:tab pos="6351270" algn="l"/>
                <a:tab pos="7311390" algn="l"/>
                <a:tab pos="8905875" algn="l"/>
                <a:tab pos="9334500" algn="l"/>
                <a:tab pos="1078992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Course content may not be regularly updated, leading to outdated or missing information.</a:t>
            </a:r>
          </a:p>
          <a:p>
            <a:pPr marL="419100" indent="-406400" algn="just">
              <a:lnSpc>
                <a:spcPct val="100000"/>
              </a:lnSpc>
              <a:spcBef>
                <a:spcPts val="1970"/>
              </a:spcBef>
              <a:buSzPct val="120000"/>
              <a:buFont typeface="Wingdings"/>
              <a:buChar char=""/>
              <a:tabLst>
                <a:tab pos="419100" algn="l"/>
              </a:tabLst>
            </a:pPr>
            <a:r>
              <a:rPr lang="en-IN" sz="2000" b="1" i="0" u="none" strike="noStrike" dirty="0">
                <a:solidFill>
                  <a:srgbClr val="000000"/>
                </a:solidFill>
                <a:effectLst/>
              </a:rPr>
              <a:t>Lack of Personalization:</a:t>
            </a:r>
            <a:endParaRPr lang="en-US" sz="2000" dirty="0">
              <a:latin typeface="Roboto"/>
              <a:cs typeface="Roboto"/>
            </a:endParaRPr>
          </a:p>
          <a:p>
            <a:pPr marL="812800" lvl="1" indent="-342900">
              <a:lnSpc>
                <a:spcPct val="100000"/>
              </a:lnSpc>
              <a:spcBef>
                <a:spcPts val="1465"/>
              </a:spcBef>
              <a:buSzPct val="50000"/>
              <a:buFont typeface="Wingdings"/>
              <a:buChar char=""/>
              <a:tabLst>
                <a:tab pos="812800" algn="l"/>
                <a:tab pos="2016760" algn="l"/>
                <a:tab pos="2416175" algn="l"/>
                <a:tab pos="3393440" algn="l"/>
                <a:tab pos="4594225" algn="l"/>
                <a:tab pos="5210175" algn="l"/>
                <a:tab pos="5634990" algn="l"/>
                <a:tab pos="6351270" algn="l"/>
                <a:tab pos="7311390" algn="l"/>
                <a:tab pos="8905875" algn="l"/>
                <a:tab pos="9334500" algn="l"/>
                <a:tab pos="10789920" algn="l"/>
              </a:tabLst>
            </a:pPr>
            <a:r>
              <a:rPr lang="en-IN" sz="2000" dirty="0">
                <a:solidFill>
                  <a:srgbClr val="000000"/>
                </a:solidFill>
                <a:latin typeface="Roboto" panose="02000000000000000000" pitchFamily="2" charset="0"/>
                <a:ea typeface="Roboto" panose="02000000000000000000" pitchFamily="2" charset="0"/>
                <a:cs typeface="Roboto" panose="02000000000000000000" pitchFamily="2" charset="0"/>
              </a:rPr>
              <a:t>S</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ystem do not offer tailored recommendations based on student preferences and progress.</a:t>
            </a:r>
            <a:endParaRPr lang="en-US"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718185"/>
            <a:chOff x="0" y="0"/>
            <a:chExt cx="12192000" cy="718185"/>
          </a:xfrm>
        </p:grpSpPr>
        <p:pic>
          <p:nvPicPr>
            <p:cNvPr id="3" name="object 3"/>
            <p:cNvPicPr/>
            <p:nvPr/>
          </p:nvPicPr>
          <p:blipFill>
            <a:blip r:embed="rId2" cstate="print"/>
            <a:stretch>
              <a:fillRect/>
            </a:stretch>
          </p:blipFill>
          <p:spPr>
            <a:xfrm>
              <a:off x="0" y="0"/>
              <a:ext cx="12192000" cy="711708"/>
            </a:xfrm>
            <a:prstGeom prst="rect">
              <a:avLst/>
            </a:prstGeom>
          </p:spPr>
        </p:pic>
        <p:sp>
          <p:nvSpPr>
            <p:cNvPr id="4" name="object 4"/>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grpSp>
      <p:sp>
        <p:nvSpPr>
          <p:cNvPr id="5" name="object 5"/>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6" name="object 6"/>
          <p:cNvPicPr/>
          <p:nvPr/>
        </p:nvPicPr>
        <p:blipFill>
          <a:blip r:embed="rId3" cstate="print"/>
          <a:stretch>
            <a:fillRect/>
          </a:stretch>
        </p:blipFill>
        <p:spPr>
          <a:xfrm>
            <a:off x="5448808" y="6677812"/>
            <a:ext cx="73025" cy="107950"/>
          </a:xfrm>
          <a:prstGeom prst="rect">
            <a:avLst/>
          </a:prstGeom>
        </p:spPr>
      </p:pic>
      <p:grpSp>
        <p:nvGrpSpPr>
          <p:cNvPr id="7" name="object 7"/>
          <p:cNvGrpSpPr/>
          <p:nvPr/>
        </p:nvGrpSpPr>
        <p:grpSpPr>
          <a:xfrm>
            <a:off x="10517123" y="5925311"/>
            <a:ext cx="1339850" cy="407034"/>
            <a:chOff x="10517123" y="5925311"/>
            <a:chExt cx="1339850" cy="407034"/>
          </a:xfrm>
        </p:grpSpPr>
        <p:pic>
          <p:nvPicPr>
            <p:cNvPr id="8" name="object 8"/>
            <p:cNvPicPr/>
            <p:nvPr/>
          </p:nvPicPr>
          <p:blipFill>
            <a:blip r:embed="rId4" cstate="print"/>
            <a:stretch>
              <a:fillRect/>
            </a:stretch>
          </p:blipFill>
          <p:spPr>
            <a:xfrm>
              <a:off x="10517123" y="5925311"/>
              <a:ext cx="1339596" cy="406908"/>
            </a:xfrm>
            <a:prstGeom prst="rect">
              <a:avLst/>
            </a:prstGeom>
          </p:spPr>
        </p:pic>
        <p:sp>
          <p:nvSpPr>
            <p:cNvPr id="9" name="object 9"/>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0" name="object 10"/>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sp>
        <p:nvSpPr>
          <p:cNvPr id="11" name="object 11"/>
          <p:cNvSpPr txBox="1">
            <a:spLocks noGrp="1"/>
          </p:cNvSpPr>
          <p:nvPr>
            <p:ph type="title"/>
          </p:nvPr>
        </p:nvSpPr>
        <p:spPr>
          <a:xfrm>
            <a:off x="203403" y="36398"/>
            <a:ext cx="6730797" cy="543864"/>
          </a:xfrm>
          <a:prstGeom prst="rect">
            <a:avLst/>
          </a:prstGeom>
        </p:spPr>
        <p:txBody>
          <a:bodyPr vert="horz" wrap="square" lIns="0" tIns="12065" rIns="0" bIns="0" rtlCol="0">
            <a:spAutoFit/>
          </a:bodyPr>
          <a:lstStyle/>
          <a:p>
            <a:pPr marL="12700">
              <a:lnSpc>
                <a:spcPct val="100000"/>
              </a:lnSpc>
              <a:spcBef>
                <a:spcPts val="95"/>
              </a:spcBef>
            </a:pPr>
            <a:r>
              <a:rPr dirty="0"/>
              <a:t>Problems</a:t>
            </a:r>
            <a:r>
              <a:rPr spc="155" dirty="0"/>
              <a:t> </a:t>
            </a:r>
            <a:r>
              <a:rPr dirty="0"/>
              <a:t>of</a:t>
            </a:r>
            <a:r>
              <a:rPr spc="120" dirty="0"/>
              <a:t> </a:t>
            </a:r>
            <a:r>
              <a:rPr dirty="0"/>
              <a:t>Existing</a:t>
            </a:r>
            <a:r>
              <a:rPr spc="135" dirty="0"/>
              <a:t> </a:t>
            </a:r>
            <a:r>
              <a:rPr spc="-10" dirty="0"/>
              <a:t>System</a:t>
            </a:r>
          </a:p>
        </p:txBody>
      </p:sp>
      <p:sp>
        <p:nvSpPr>
          <p:cNvPr id="13" name="object 13"/>
          <p:cNvSpPr txBox="1">
            <a:spLocks noGrp="1"/>
          </p:cNvSpPr>
          <p:nvPr>
            <p:ph type="ftr" sz="quarter" idx="5"/>
          </p:nvPr>
        </p:nvSpPr>
        <p:spPr>
          <a:xfrm>
            <a:off x="5507482" y="6631675"/>
            <a:ext cx="28745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7</a:t>
            </a:fld>
            <a:endParaRPr spc="-50" dirty="0"/>
          </a:p>
        </p:txBody>
      </p:sp>
      <p:sp>
        <p:nvSpPr>
          <p:cNvPr id="12" name="object 12"/>
          <p:cNvSpPr txBox="1"/>
          <p:nvPr/>
        </p:nvSpPr>
        <p:spPr>
          <a:xfrm>
            <a:off x="209804" y="1014221"/>
            <a:ext cx="11678920" cy="2953244"/>
          </a:xfrm>
          <a:prstGeom prst="rect">
            <a:avLst/>
          </a:prstGeom>
        </p:spPr>
        <p:txBody>
          <a:bodyPr vert="horz" wrap="square" lIns="0" tIns="13335" rIns="0" bIns="0" rtlCol="0">
            <a:spAutoFit/>
          </a:bodyPr>
          <a:lstStyle/>
          <a:p>
            <a:pPr marL="355600" indent="-342900">
              <a:lnSpc>
                <a:spcPct val="100000"/>
              </a:lnSpc>
              <a:spcBef>
                <a:spcPts val="105"/>
              </a:spcBef>
              <a:buSzPct val="120000"/>
              <a:buFont typeface="Wingdings"/>
              <a:buChar char=""/>
              <a:tabLst>
                <a:tab pos="355600" algn="l"/>
              </a:tabLst>
            </a:pPr>
            <a:r>
              <a:rPr lang="en-US" sz="2000" b="1" spc="-10" dirty="0">
                <a:latin typeface="Roboto"/>
                <a:cs typeface="Roboto"/>
              </a:rPr>
              <a:t>Poor Communication</a:t>
            </a:r>
            <a:r>
              <a:rPr sz="2000" b="1" spc="-10" dirty="0">
                <a:latin typeface="Roboto"/>
                <a:cs typeface="Roboto"/>
              </a:rPr>
              <a:t>:</a:t>
            </a:r>
            <a:endParaRPr sz="2000" dirty="0">
              <a:latin typeface="Roboto"/>
              <a:cs typeface="Roboto"/>
            </a:endParaRPr>
          </a:p>
          <a:p>
            <a:pPr marL="812800" marR="6985" lvl="1" indent="-342900">
              <a:lnSpc>
                <a:spcPct val="107000"/>
              </a:lnSpc>
              <a:spcBef>
                <a:spcPts val="1295"/>
              </a:spcBef>
              <a:buSzPct val="50000"/>
              <a:buFont typeface="Wingdings"/>
              <a:buChar char=""/>
              <a:tabLst>
                <a:tab pos="8128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Limited interaction between students and instructors reduces engagement and support.</a:t>
            </a:r>
            <a:endParaRPr sz="2000" dirty="0">
              <a:latin typeface="Roboto" panose="02000000000000000000" pitchFamily="2" charset="0"/>
              <a:ea typeface="Roboto" panose="02000000000000000000" pitchFamily="2" charset="0"/>
              <a:cs typeface="Roboto" panose="02000000000000000000" pitchFamily="2" charset="0"/>
            </a:endParaRPr>
          </a:p>
          <a:p>
            <a:pPr marL="419734" indent="-407034">
              <a:lnSpc>
                <a:spcPct val="100000"/>
              </a:lnSpc>
              <a:spcBef>
                <a:spcPts val="1970"/>
              </a:spcBef>
              <a:buSzPct val="120000"/>
              <a:buFont typeface="Wingdings"/>
              <a:buChar char=""/>
              <a:tabLst>
                <a:tab pos="419734" algn="l"/>
              </a:tabLst>
            </a:pPr>
            <a:r>
              <a:rPr lang="en-IN" sz="2000" b="1" dirty="0">
                <a:latin typeface="Roboto"/>
                <a:cs typeface="Roboto"/>
              </a:rPr>
              <a:t>Security Concerns</a:t>
            </a:r>
            <a:r>
              <a:rPr sz="2000" b="1" spc="-10" dirty="0">
                <a:latin typeface="Roboto"/>
                <a:cs typeface="Roboto"/>
              </a:rPr>
              <a:t>:</a:t>
            </a:r>
            <a:endParaRPr sz="2000" dirty="0">
              <a:latin typeface="Roboto"/>
              <a:cs typeface="Roboto"/>
            </a:endParaRPr>
          </a:p>
          <a:p>
            <a:pPr marL="812800" marR="6350" lvl="1" indent="-342900">
              <a:lnSpc>
                <a:spcPct val="107000"/>
              </a:lnSpc>
              <a:spcBef>
                <a:spcPts val="1305"/>
              </a:spcBef>
              <a:buSzPct val="50000"/>
              <a:buFont typeface="Wingdings"/>
              <a:buChar char=""/>
              <a:tabLst>
                <a:tab pos="8128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Some systems may have weak security measures, risking unauthorized access to student data.</a:t>
            </a:r>
            <a:endParaRPr lang="en-IN" sz="2000" dirty="0">
              <a:latin typeface="Roboto"/>
              <a:cs typeface="Roboto"/>
            </a:endParaRPr>
          </a:p>
          <a:p>
            <a:pPr marL="425450" indent="-412750">
              <a:lnSpc>
                <a:spcPct val="100000"/>
              </a:lnSpc>
              <a:spcBef>
                <a:spcPts val="1964"/>
              </a:spcBef>
              <a:buSzPct val="109090"/>
              <a:buFont typeface="Wingdings"/>
              <a:buChar char=""/>
              <a:tabLst>
                <a:tab pos="425450" algn="l"/>
              </a:tabLst>
            </a:pPr>
            <a:r>
              <a:rPr lang="en-IN" sz="2200" b="1" spc="-10" dirty="0">
                <a:latin typeface="Roboto"/>
                <a:cs typeface="Roboto"/>
              </a:rPr>
              <a:t>No Feedback System:</a:t>
            </a:r>
            <a:endParaRPr lang="en-IN" sz="2200" dirty="0">
              <a:latin typeface="Roboto"/>
              <a:cs typeface="Roboto"/>
            </a:endParaRPr>
          </a:p>
          <a:p>
            <a:pPr marL="812800" marR="5080" lvl="1" indent="-342900">
              <a:lnSpc>
                <a:spcPct val="107000"/>
              </a:lnSpc>
              <a:spcBef>
                <a:spcPts val="1315"/>
              </a:spcBef>
              <a:buSzPct val="50000"/>
              <a:buFont typeface="Wingdings"/>
              <a:buChar char=""/>
              <a:tabLst>
                <a:tab pos="8128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Students cannot see reviews or feedback from others, making it hard to evaluate course quality.</a:t>
            </a:r>
            <a:endParaRPr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8156956" cy="936154"/>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Scope</a:t>
            </a:r>
            <a:r>
              <a:rPr sz="6000" i="1" spc="-170" dirty="0">
                <a:solidFill>
                  <a:srgbClr val="1D2F63"/>
                </a:solidFill>
                <a:latin typeface="Roboto Cn"/>
                <a:cs typeface="Roboto Cn"/>
              </a:rPr>
              <a:t> </a:t>
            </a:r>
            <a:r>
              <a:rPr sz="6000" i="1" spc="-290" dirty="0">
                <a:solidFill>
                  <a:srgbClr val="1D2F63"/>
                </a:solidFill>
                <a:latin typeface="Roboto Cn"/>
                <a:cs typeface="Roboto Cn"/>
              </a:rPr>
              <a:t>&amp;</a:t>
            </a:r>
            <a:r>
              <a:rPr sz="6000" i="1" spc="-40" dirty="0">
                <a:solidFill>
                  <a:srgbClr val="1D2F63"/>
                </a:solidFill>
                <a:latin typeface="Roboto Cn"/>
                <a:cs typeface="Roboto Cn"/>
              </a:rPr>
              <a:t> </a:t>
            </a:r>
            <a:r>
              <a:rPr lang="en-US" sz="6000" i="1" spc="-10" dirty="0">
                <a:solidFill>
                  <a:srgbClr val="1D2F63"/>
                </a:solidFill>
              </a:rPr>
              <a:t>A</a:t>
            </a:r>
            <a:r>
              <a:rPr sz="6000" i="1" spc="-10" dirty="0">
                <a:solidFill>
                  <a:srgbClr val="1D2F63"/>
                </a:solidFill>
                <a:latin typeface="Roboto Cn"/>
                <a:cs typeface="Roboto Cn"/>
              </a:rPr>
              <a:t>dvantage</a:t>
            </a:r>
            <a:endParaRPr sz="6000" dirty="0">
              <a:latin typeface="Roboto Cn"/>
              <a:cs typeface="Roboto C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Scope</a:t>
            </a:r>
            <a:r>
              <a:rPr spc="30" dirty="0"/>
              <a:t> </a:t>
            </a:r>
            <a:r>
              <a:rPr dirty="0"/>
              <a:t>&amp;</a:t>
            </a:r>
            <a:r>
              <a:rPr spc="20" dirty="0"/>
              <a:t> </a:t>
            </a:r>
            <a:r>
              <a:rPr spc="-10" dirty="0"/>
              <a:t>Advantage</a:t>
            </a:r>
          </a:p>
        </p:txBody>
      </p:sp>
      <p:sp>
        <p:nvSpPr>
          <p:cNvPr id="14" name="object 14"/>
          <p:cNvSpPr txBox="1">
            <a:spLocks noGrp="1"/>
          </p:cNvSpPr>
          <p:nvPr>
            <p:ph type="ftr" sz="quarter" idx="5"/>
          </p:nvPr>
        </p:nvSpPr>
        <p:spPr>
          <a:xfrm>
            <a:off x="5507482" y="6631675"/>
            <a:ext cx="31031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a:t>
            </a:r>
            <a:r>
              <a:rPr lang="en-US" sz="1200" spc="-50" dirty="0">
                <a:solidFill>
                  <a:srgbClr val="181818"/>
                </a:solidFill>
                <a:latin typeface="Roboto Lt"/>
                <a:cs typeface="Roboto Lt"/>
              </a:rPr>
              <a:t>Learning management system</a:t>
            </a:r>
            <a:r>
              <a:rPr spc="-50" dirty="0"/>
              <a:t>)</a:t>
            </a:r>
          </a:p>
        </p:txBody>
      </p:sp>
      <p:sp>
        <p:nvSpPr>
          <p:cNvPr id="15" name="object 15"/>
          <p:cNvSpPr txBox="1"/>
          <p:nvPr/>
        </p:nvSpPr>
        <p:spPr>
          <a:xfrm>
            <a:off x="11171935" y="6657847"/>
            <a:ext cx="102870" cy="177800"/>
          </a:xfrm>
          <a:prstGeom prst="rect">
            <a:avLst/>
          </a:prstGeom>
        </p:spPr>
        <p:txBody>
          <a:bodyPr vert="horz" wrap="square" lIns="0" tIns="0" rIns="0" bIns="0" rtlCol="0">
            <a:spAutoFit/>
          </a:bodyPr>
          <a:lstStyle/>
          <a:p>
            <a:pPr marL="12700">
              <a:lnSpc>
                <a:spcPts val="1240"/>
              </a:lnSpc>
            </a:pPr>
            <a:r>
              <a:rPr sz="1200" b="1" spc="-50" dirty="0">
                <a:solidFill>
                  <a:srgbClr val="181818"/>
                </a:solidFill>
                <a:latin typeface="Calibri"/>
                <a:cs typeface="Calibri"/>
              </a:rPr>
              <a:t>9</a:t>
            </a:r>
            <a:endParaRPr sz="1200">
              <a:latin typeface="Calibri"/>
              <a:cs typeface="Calibri"/>
            </a:endParaRPr>
          </a:p>
        </p:txBody>
      </p:sp>
      <p:sp>
        <p:nvSpPr>
          <p:cNvPr id="13" name="object 13"/>
          <p:cNvSpPr txBox="1"/>
          <p:nvPr/>
        </p:nvSpPr>
        <p:spPr>
          <a:xfrm>
            <a:off x="286004" y="1011174"/>
            <a:ext cx="11561445" cy="3411831"/>
          </a:xfrm>
          <a:prstGeom prst="rect">
            <a:avLst/>
          </a:prstGeom>
        </p:spPr>
        <p:txBody>
          <a:bodyPr vert="horz" wrap="square" lIns="0" tIns="13335" rIns="0" bIns="0" rtlCol="0">
            <a:spAutoFit/>
          </a:bodyPr>
          <a:lstStyle/>
          <a:p>
            <a:pPr marL="393700" marR="29209" indent="-381635">
              <a:lnSpc>
                <a:spcPct val="100000"/>
              </a:lnSpc>
              <a:spcBef>
                <a:spcPts val="105"/>
              </a:spcBef>
              <a:buSzPct val="120000"/>
              <a:buFont typeface="Wingdings"/>
              <a:buChar char=""/>
              <a:tabLst>
                <a:tab pos="393700" algn="l"/>
              </a:tabLst>
            </a:pPr>
            <a:r>
              <a:rPr lang="en-IN" sz="2000" b="1" i="0" u="none" strike="noStrike" dirty="0">
                <a:solidFill>
                  <a:srgbClr val="000000"/>
                </a:solidFill>
                <a:effectLst/>
              </a:rPr>
              <a:t>Easy Learning:</a:t>
            </a:r>
            <a:r>
              <a:rPr lang="en-IN" sz="2000" b="0" i="0" u="none" strike="noStrike" dirty="0">
                <a:solidFill>
                  <a:srgbClr val="000000"/>
                </a:solidFill>
                <a:effectLst/>
                <a:latin typeface="-webkit-standard"/>
              </a:rPr>
              <a:t> </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Students can access courses and study materials from anywhere using their phone or computer.</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marR="5080" indent="-381635">
              <a:lnSpc>
                <a:spcPts val="2160"/>
              </a:lnSpc>
              <a:spcBef>
                <a:spcPts val="1025"/>
              </a:spcBef>
              <a:buSzPct val="120000"/>
              <a:buFont typeface="Wingdings"/>
              <a:buChar char=""/>
              <a:tabLst>
                <a:tab pos="393700" algn="l"/>
              </a:tabLst>
            </a:pPr>
            <a:r>
              <a:rPr lang="en-IN" sz="2000" b="1" i="0" u="none" strike="noStrike" dirty="0">
                <a:solidFill>
                  <a:srgbClr val="000000"/>
                </a:solidFill>
                <a:effectLst/>
              </a:rPr>
              <a:t>Wide Course Selection:</a:t>
            </a:r>
            <a:r>
              <a:rPr lang="en-IN" sz="2000" b="0" i="0" u="none" strike="noStrike" dirty="0">
                <a:solidFill>
                  <a:srgbClr val="000000"/>
                </a:solidFill>
                <a:effectLst/>
                <a:latin typeface="-webkit-standard"/>
              </a:rPr>
              <a:t> </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LMS offers a variety of courses across different subjects, giving students more learning options.</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marR="493395" indent="-381635">
              <a:lnSpc>
                <a:spcPts val="2160"/>
              </a:lnSpc>
              <a:spcBef>
                <a:spcPts val="1000"/>
              </a:spcBef>
              <a:buSzPct val="120000"/>
              <a:buFont typeface="Wingdings"/>
              <a:buChar char=""/>
              <a:tabLst>
                <a:tab pos="393700" algn="l"/>
              </a:tabLst>
            </a:pPr>
            <a:r>
              <a:rPr lang="en-IN" sz="2000" b="1" i="0" u="none" strike="noStrike" dirty="0">
                <a:solidFill>
                  <a:srgbClr val="000000"/>
                </a:solidFill>
                <a:effectLst/>
              </a:rPr>
              <a:t>Cost-Effective:</a:t>
            </a:r>
            <a:r>
              <a:rPr lang="en-IN" sz="2000" b="0" i="0" u="none" strike="noStrike" dirty="0">
                <a:solidFill>
                  <a:srgbClr val="000000"/>
                </a:solidFill>
                <a:effectLst/>
                <a:latin typeface="-webkit-standard"/>
              </a:rPr>
              <a:t> </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Online learning reduces the need for physical classrooms and printed materials, making education more affordable</a:t>
            </a:r>
            <a:r>
              <a:rPr lang="en-IN" sz="2000" dirty="0">
                <a:solidFill>
                  <a:srgbClr val="000000"/>
                </a:solidFill>
                <a:latin typeface="Roboto" panose="02000000000000000000" pitchFamily="2" charset="0"/>
                <a:ea typeface="Roboto" panose="02000000000000000000" pitchFamily="2" charset="0"/>
                <a:cs typeface="Roboto" panose="02000000000000000000" pitchFamily="2" charset="0"/>
              </a:rPr>
              <a:t>.</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35"/>
              </a:spcBef>
              <a:buSzPct val="120000"/>
              <a:buFont typeface="Wingdings"/>
              <a:buChar char=""/>
              <a:tabLst>
                <a:tab pos="393700" algn="l"/>
              </a:tabLst>
            </a:pPr>
            <a:r>
              <a:rPr lang="en-IN" sz="2000" b="1" i="0" u="none" strike="noStrike" dirty="0">
                <a:solidFill>
                  <a:srgbClr val="000000"/>
                </a:solidFill>
                <a:effectLst/>
              </a:rPr>
              <a:t>Flexible Learning:</a:t>
            </a:r>
            <a:r>
              <a:rPr lang="en-IN" sz="2000" b="0" i="0" u="none" strike="noStrike" dirty="0">
                <a:solidFill>
                  <a:srgbClr val="000000"/>
                </a:solidFill>
                <a:effectLst/>
                <a:latin typeface="-webkit-standard"/>
              </a:rPr>
              <a:t> </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Courses are available 24/7, allowing students to learn at their own pace and convenience.</a:t>
            </a:r>
            <a:endParaRPr sz="2000" dirty="0">
              <a:latin typeface="Roboto" panose="02000000000000000000" pitchFamily="2" charset="0"/>
              <a:ea typeface="Roboto" panose="02000000000000000000" pitchFamily="2" charset="0"/>
              <a:cs typeface="Roboto" panose="02000000000000000000" pitchFamily="2" charset="0"/>
            </a:endParaRPr>
          </a:p>
          <a:p>
            <a:pPr marL="393700" indent="-381000">
              <a:lnSpc>
                <a:spcPts val="2280"/>
              </a:lnSpc>
              <a:spcBef>
                <a:spcPts val="755"/>
              </a:spcBef>
              <a:buSzPct val="120000"/>
              <a:buFont typeface="Wingdings"/>
              <a:buChar char=""/>
              <a:tabLst>
                <a:tab pos="393700" algn="l"/>
              </a:tabLst>
            </a:pPr>
            <a:r>
              <a:rPr lang="en-IN" sz="2000" b="1" i="0" u="none" strike="noStrike" dirty="0">
                <a:solidFill>
                  <a:srgbClr val="000000"/>
                </a:solidFill>
                <a:effectLst/>
              </a:rPr>
              <a:t>Better Course Selection:</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Students can explore course details, syllabus, and instructor profiles before enrolling.</a:t>
            </a:r>
            <a:endParaRPr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1980</TotalTime>
  <Words>1386</Words>
  <Application>Microsoft Macintosh PowerPoint</Application>
  <PresentationFormat>Widescreen</PresentationFormat>
  <Paragraphs>204</Paragraphs>
  <Slides>46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-webkit-standard</vt:lpstr>
      <vt:lpstr>Roboto Cn</vt:lpstr>
      <vt:lpstr>Roboto Lt</vt:lpstr>
      <vt:lpstr>Aptos</vt:lpstr>
      <vt:lpstr>Calibri</vt:lpstr>
      <vt:lpstr>Roboto</vt:lpstr>
      <vt:lpstr>Wingdings</vt:lpstr>
      <vt:lpstr>Office Theme</vt:lpstr>
      <vt:lpstr>Learning Management System</vt:lpstr>
      <vt:lpstr>Outline</vt:lpstr>
      <vt:lpstr>Abstract</vt:lpstr>
      <vt:lpstr>Abstract</vt:lpstr>
      <vt:lpstr>Problems of Existing System</vt:lpstr>
      <vt:lpstr>Problems of Existing System</vt:lpstr>
      <vt:lpstr>Problems of Existing System</vt:lpstr>
      <vt:lpstr>Scope &amp; Advantage</vt:lpstr>
      <vt:lpstr>Scope &amp; Advantage</vt:lpstr>
      <vt:lpstr>PowerPoint Presentation</vt:lpstr>
      <vt:lpstr>Hardware Requirement</vt:lpstr>
      <vt:lpstr>PowerPoint Presentation</vt:lpstr>
      <vt:lpstr>Software Requirement</vt:lpstr>
      <vt:lpstr>Module List</vt:lpstr>
      <vt:lpstr>Module List</vt:lpstr>
      <vt:lpstr>Module Detailing</vt:lpstr>
      <vt:lpstr>Admin</vt:lpstr>
      <vt:lpstr>Module Detailing</vt:lpstr>
      <vt:lpstr>User</vt:lpstr>
      <vt:lpstr>PowerPoint Presentation</vt:lpstr>
      <vt:lpstr>Usecase Diagram</vt:lpstr>
      <vt:lpstr>PowerPoint Presentation</vt:lpstr>
      <vt:lpstr>Activity Diagram : User</vt:lpstr>
      <vt:lpstr>Activity Diagram : Admin</vt:lpstr>
      <vt:lpstr>PowerPoint Presentation</vt:lpstr>
      <vt:lpstr>Data Flow Diagram : Admin</vt:lpstr>
      <vt:lpstr>Data Flow Diagram : User</vt:lpstr>
      <vt:lpstr>PowerPoint Presentation</vt:lpstr>
      <vt:lpstr>Enitiy Relation Diagram</vt:lpstr>
      <vt:lpstr>PowerPoint Presentation</vt:lpstr>
      <vt:lpstr>Class Diagram</vt:lpstr>
      <vt:lpstr>Database Schema</vt:lpstr>
      <vt:lpstr>User</vt:lpstr>
      <vt:lpstr>Course</vt:lpstr>
      <vt:lpstr>Video</vt:lpstr>
      <vt:lpstr>Order</vt:lpstr>
      <vt:lpstr>Review</vt:lpstr>
      <vt:lpstr>PowerPoint Presentation</vt:lpstr>
      <vt:lpstr>Homepage</vt:lpstr>
      <vt:lpstr>Limitations</vt:lpstr>
      <vt:lpstr>Limitations</vt:lpstr>
      <vt:lpstr>Future Scope</vt:lpstr>
      <vt:lpstr>Future Scope</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renil garala</cp:lastModifiedBy>
  <cp:revision>7</cp:revision>
  <dcterms:created xsi:type="dcterms:W3CDTF">2025-02-07T21:00:16Z</dcterms:created>
  <dcterms:modified xsi:type="dcterms:W3CDTF">2025-02-14T18:52:49Z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2025-02-07T00:00:00Z</vt:filetime>
  </property>
  <property fmtid="{D5CDD505-2E9C-101B-9397-08002B2CF9AE}" pid="3" name="LastSaved">
    <vt:filetime>2025-02-07T00:00:00Z</vt:filetime>
  </property>
  <property fmtid="{D5CDD505-2E9C-101B-9397-08002B2CF9AE}" pid="4" name="Producer">
    <vt:lpwstr>3-Heights™ PDF Merge Split Shell 6.12.1.11 (http://www.pdf-tools.com)</vt:lpwstr>
  </property>
</Properties>
</file>